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59" r:id="rId4"/>
    <p:sldId id="260" r:id="rId5"/>
    <p:sldId id="261" r:id="rId6"/>
    <p:sldId id="263" r:id="rId7"/>
    <p:sldId id="264" r:id="rId8"/>
    <p:sldId id="267" r:id="rId9"/>
    <p:sldId id="265" r:id="rId10"/>
    <p:sldId id="270" r:id="rId11"/>
    <p:sldId id="269" r:id="rId12"/>
    <p:sldId id="271" r:id="rId13"/>
    <p:sldId id="272" r:id="rId14"/>
    <p:sldId id="274" r:id="rId15"/>
    <p:sldId id="273" r:id="rId16"/>
    <p:sldId id="27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66"/>
    <a:srgbClr val="003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59" autoAdjust="0"/>
  </p:normalViewPr>
  <p:slideViewPr>
    <p:cSldViewPr snapToGrid="0" snapToObjects="1">
      <p:cViewPr varScale="1">
        <p:scale>
          <a:sx n="86" d="100"/>
          <a:sy n="86" d="100"/>
        </p:scale>
        <p:origin x="-178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jbasney:Documents:CILogon:CILogon%20IdPs%20-%20Date%20Add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jbasney:20140914-cilogon-us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4"/>
          <c:order val="0"/>
          <c:tx>
            <c:strRef>
              <c:f>Sheet1!$G$1</c:f>
              <c:strCache>
                <c:ptCount val="1"/>
                <c:pt idx="0">
                  <c:v>IdPs Added via CILogon</c:v>
                </c:pt>
              </c:strCache>
            </c:strRef>
          </c:tx>
          <c:spPr>
            <a:solidFill>
              <a:schemeClr val="accent1"/>
            </a:solidFill>
          </c:spPr>
          <c:invertIfNegative val="0"/>
          <c:cat>
            <c:numRef>
              <c:f>Sheet1!$A$2:$A$148</c:f>
              <c:numCache>
                <c:formatCode>m/d/yyyy;@</c:formatCode>
                <c:ptCount val="147"/>
                <c:pt idx="0">
                  <c:v>40330.0</c:v>
                </c:pt>
                <c:pt idx="1">
                  <c:v>40331.0</c:v>
                </c:pt>
                <c:pt idx="2">
                  <c:v>40331.0</c:v>
                </c:pt>
                <c:pt idx="3">
                  <c:v>40373.0</c:v>
                </c:pt>
                <c:pt idx="4">
                  <c:v>40373.0</c:v>
                </c:pt>
                <c:pt idx="5">
                  <c:v>40402.0</c:v>
                </c:pt>
                <c:pt idx="6">
                  <c:v>40406.0</c:v>
                </c:pt>
                <c:pt idx="7">
                  <c:v>40409.0</c:v>
                </c:pt>
                <c:pt idx="8">
                  <c:v>40438.0</c:v>
                </c:pt>
                <c:pt idx="9">
                  <c:v>40444.0</c:v>
                </c:pt>
                <c:pt idx="10">
                  <c:v>40452.0</c:v>
                </c:pt>
                <c:pt idx="11">
                  <c:v>40490.0</c:v>
                </c:pt>
                <c:pt idx="12">
                  <c:v>40491.0</c:v>
                </c:pt>
                <c:pt idx="13">
                  <c:v>40491.0</c:v>
                </c:pt>
                <c:pt idx="14">
                  <c:v>40491.0</c:v>
                </c:pt>
                <c:pt idx="15">
                  <c:v>40491.0</c:v>
                </c:pt>
                <c:pt idx="16">
                  <c:v>40491.0</c:v>
                </c:pt>
                <c:pt idx="17">
                  <c:v>40491.0</c:v>
                </c:pt>
                <c:pt idx="18">
                  <c:v>40491.0</c:v>
                </c:pt>
                <c:pt idx="19">
                  <c:v>40506.0</c:v>
                </c:pt>
                <c:pt idx="20">
                  <c:v>40532.0</c:v>
                </c:pt>
                <c:pt idx="21">
                  <c:v>40550.0</c:v>
                </c:pt>
                <c:pt idx="22">
                  <c:v>40553.0</c:v>
                </c:pt>
                <c:pt idx="23">
                  <c:v>40559.0</c:v>
                </c:pt>
                <c:pt idx="24">
                  <c:v>40575.0</c:v>
                </c:pt>
                <c:pt idx="25">
                  <c:v>40598.0</c:v>
                </c:pt>
                <c:pt idx="26">
                  <c:v>40616.0</c:v>
                </c:pt>
                <c:pt idx="27">
                  <c:v>40616.0</c:v>
                </c:pt>
                <c:pt idx="28">
                  <c:v>40617.0</c:v>
                </c:pt>
                <c:pt idx="29">
                  <c:v>40617.0</c:v>
                </c:pt>
                <c:pt idx="30">
                  <c:v>40624.0</c:v>
                </c:pt>
                <c:pt idx="31">
                  <c:v>40627.0</c:v>
                </c:pt>
                <c:pt idx="32">
                  <c:v>40637.0</c:v>
                </c:pt>
                <c:pt idx="33">
                  <c:v>40655.0</c:v>
                </c:pt>
                <c:pt idx="34">
                  <c:v>40668.0</c:v>
                </c:pt>
                <c:pt idx="35">
                  <c:v>40673.0</c:v>
                </c:pt>
                <c:pt idx="36">
                  <c:v>40676.0</c:v>
                </c:pt>
                <c:pt idx="37">
                  <c:v>40682.0</c:v>
                </c:pt>
                <c:pt idx="38">
                  <c:v>40688.0</c:v>
                </c:pt>
                <c:pt idx="39">
                  <c:v>40688.0</c:v>
                </c:pt>
                <c:pt idx="40">
                  <c:v>40696.0</c:v>
                </c:pt>
                <c:pt idx="41">
                  <c:v>40731.0</c:v>
                </c:pt>
                <c:pt idx="42">
                  <c:v>40744.0</c:v>
                </c:pt>
                <c:pt idx="43">
                  <c:v>40753.0</c:v>
                </c:pt>
                <c:pt idx="44">
                  <c:v>40764.0</c:v>
                </c:pt>
                <c:pt idx="45">
                  <c:v>40786.0</c:v>
                </c:pt>
                <c:pt idx="46">
                  <c:v>40793.0</c:v>
                </c:pt>
                <c:pt idx="47">
                  <c:v>40817.0</c:v>
                </c:pt>
                <c:pt idx="48">
                  <c:v>40848.0</c:v>
                </c:pt>
                <c:pt idx="49">
                  <c:v>40891.0</c:v>
                </c:pt>
                <c:pt idx="50">
                  <c:v>40912.0</c:v>
                </c:pt>
                <c:pt idx="51">
                  <c:v>40914.0</c:v>
                </c:pt>
                <c:pt idx="52">
                  <c:v>40940.0</c:v>
                </c:pt>
                <c:pt idx="53">
                  <c:v>40997.0</c:v>
                </c:pt>
                <c:pt idx="54">
                  <c:v>41017.0</c:v>
                </c:pt>
                <c:pt idx="55">
                  <c:v>41024.0</c:v>
                </c:pt>
                <c:pt idx="56">
                  <c:v>41043.0</c:v>
                </c:pt>
                <c:pt idx="57">
                  <c:v>41043.0</c:v>
                </c:pt>
                <c:pt idx="58">
                  <c:v>41043.0</c:v>
                </c:pt>
                <c:pt idx="59">
                  <c:v>41044.0</c:v>
                </c:pt>
                <c:pt idx="60">
                  <c:v>41046.0</c:v>
                </c:pt>
                <c:pt idx="61">
                  <c:v>41050.0</c:v>
                </c:pt>
                <c:pt idx="62">
                  <c:v>41053.0</c:v>
                </c:pt>
                <c:pt idx="63">
                  <c:v>41058.0</c:v>
                </c:pt>
                <c:pt idx="64">
                  <c:v>41060.0</c:v>
                </c:pt>
                <c:pt idx="65">
                  <c:v>41061.0</c:v>
                </c:pt>
                <c:pt idx="66">
                  <c:v>41117.0</c:v>
                </c:pt>
                <c:pt idx="67">
                  <c:v>41142.0</c:v>
                </c:pt>
                <c:pt idx="68">
                  <c:v>41144.0</c:v>
                </c:pt>
                <c:pt idx="69">
                  <c:v>41161.0</c:v>
                </c:pt>
                <c:pt idx="70">
                  <c:v>41165.0</c:v>
                </c:pt>
                <c:pt idx="71">
                  <c:v>41171.0</c:v>
                </c:pt>
                <c:pt idx="72">
                  <c:v>41212.0</c:v>
                </c:pt>
                <c:pt idx="73">
                  <c:v>41213.0</c:v>
                </c:pt>
                <c:pt idx="74">
                  <c:v>41221.0</c:v>
                </c:pt>
                <c:pt idx="75">
                  <c:v>41247.0</c:v>
                </c:pt>
                <c:pt idx="76">
                  <c:v>41247.0</c:v>
                </c:pt>
                <c:pt idx="77">
                  <c:v>41247.0</c:v>
                </c:pt>
                <c:pt idx="78">
                  <c:v>41247.0</c:v>
                </c:pt>
                <c:pt idx="79">
                  <c:v>41248.0</c:v>
                </c:pt>
                <c:pt idx="80">
                  <c:v>41263.0</c:v>
                </c:pt>
                <c:pt idx="81">
                  <c:v>41290.0</c:v>
                </c:pt>
                <c:pt idx="82">
                  <c:v>41290.0</c:v>
                </c:pt>
                <c:pt idx="83">
                  <c:v>41299.0</c:v>
                </c:pt>
                <c:pt idx="84">
                  <c:v>41312.0</c:v>
                </c:pt>
                <c:pt idx="85">
                  <c:v>41339.0</c:v>
                </c:pt>
                <c:pt idx="86">
                  <c:v>41355.0</c:v>
                </c:pt>
                <c:pt idx="87">
                  <c:v>41360.0</c:v>
                </c:pt>
                <c:pt idx="88">
                  <c:v>41370.0</c:v>
                </c:pt>
                <c:pt idx="89">
                  <c:v>41387.0</c:v>
                </c:pt>
                <c:pt idx="90">
                  <c:v>41402.0</c:v>
                </c:pt>
                <c:pt idx="91">
                  <c:v>41425.0</c:v>
                </c:pt>
                <c:pt idx="92">
                  <c:v>41425.0</c:v>
                </c:pt>
                <c:pt idx="93">
                  <c:v>41437.0</c:v>
                </c:pt>
                <c:pt idx="94">
                  <c:v>41442.0</c:v>
                </c:pt>
                <c:pt idx="95">
                  <c:v>41463.0</c:v>
                </c:pt>
                <c:pt idx="96">
                  <c:v>41473.0</c:v>
                </c:pt>
                <c:pt idx="97">
                  <c:v>41474.0</c:v>
                </c:pt>
                <c:pt idx="98">
                  <c:v>41487.0</c:v>
                </c:pt>
                <c:pt idx="99">
                  <c:v>41522.0</c:v>
                </c:pt>
                <c:pt idx="100">
                  <c:v>41531.0</c:v>
                </c:pt>
                <c:pt idx="101">
                  <c:v>41534.0</c:v>
                </c:pt>
                <c:pt idx="102">
                  <c:v>41549.0</c:v>
                </c:pt>
                <c:pt idx="103">
                  <c:v>41555.0</c:v>
                </c:pt>
                <c:pt idx="104">
                  <c:v>41555.0</c:v>
                </c:pt>
                <c:pt idx="105">
                  <c:v>41559.0</c:v>
                </c:pt>
                <c:pt idx="106">
                  <c:v>41576.0</c:v>
                </c:pt>
                <c:pt idx="107">
                  <c:v>41579.0</c:v>
                </c:pt>
                <c:pt idx="108">
                  <c:v>41587.0</c:v>
                </c:pt>
                <c:pt idx="109">
                  <c:v>41605.0</c:v>
                </c:pt>
                <c:pt idx="110">
                  <c:v>41613.0</c:v>
                </c:pt>
                <c:pt idx="111">
                  <c:v>41640.0</c:v>
                </c:pt>
                <c:pt idx="112">
                  <c:v>41676.0</c:v>
                </c:pt>
                <c:pt idx="113">
                  <c:v>41676.0</c:v>
                </c:pt>
                <c:pt idx="114">
                  <c:v>41676.0</c:v>
                </c:pt>
                <c:pt idx="115">
                  <c:v>41677.0</c:v>
                </c:pt>
                <c:pt idx="116">
                  <c:v>41681.0</c:v>
                </c:pt>
                <c:pt idx="117">
                  <c:v>41682.0</c:v>
                </c:pt>
                <c:pt idx="118">
                  <c:v>41682.0</c:v>
                </c:pt>
                <c:pt idx="119">
                  <c:v>41698.0</c:v>
                </c:pt>
                <c:pt idx="120">
                  <c:v>41702.0</c:v>
                </c:pt>
                <c:pt idx="121">
                  <c:v>41703.0</c:v>
                </c:pt>
                <c:pt idx="122">
                  <c:v>41712.0</c:v>
                </c:pt>
                <c:pt idx="123">
                  <c:v>41715.0</c:v>
                </c:pt>
                <c:pt idx="124">
                  <c:v>41715.0</c:v>
                </c:pt>
                <c:pt idx="125">
                  <c:v>41718.0</c:v>
                </c:pt>
                <c:pt idx="126">
                  <c:v>41719.0</c:v>
                </c:pt>
                <c:pt idx="127">
                  <c:v>41723.0</c:v>
                </c:pt>
                <c:pt idx="128">
                  <c:v>41732.0</c:v>
                </c:pt>
                <c:pt idx="129">
                  <c:v>41747.0</c:v>
                </c:pt>
                <c:pt idx="130">
                  <c:v>41750.0</c:v>
                </c:pt>
                <c:pt idx="131">
                  <c:v>41754.0</c:v>
                </c:pt>
                <c:pt idx="132">
                  <c:v>41765.0</c:v>
                </c:pt>
                <c:pt idx="133">
                  <c:v>41800.0</c:v>
                </c:pt>
                <c:pt idx="134">
                  <c:v>41802.0</c:v>
                </c:pt>
                <c:pt idx="135">
                  <c:v>41804.0</c:v>
                </c:pt>
                <c:pt idx="136">
                  <c:v>41806.0</c:v>
                </c:pt>
                <c:pt idx="137">
                  <c:v>41807.0</c:v>
                </c:pt>
                <c:pt idx="138">
                  <c:v>41809.0</c:v>
                </c:pt>
                <c:pt idx="139">
                  <c:v>41809.0</c:v>
                </c:pt>
                <c:pt idx="140">
                  <c:v>41813.0</c:v>
                </c:pt>
                <c:pt idx="141">
                  <c:v>41821.0</c:v>
                </c:pt>
                <c:pt idx="142">
                  <c:v>41828.0</c:v>
                </c:pt>
                <c:pt idx="143">
                  <c:v>41845.0</c:v>
                </c:pt>
                <c:pt idx="144">
                  <c:v>41863.0</c:v>
                </c:pt>
                <c:pt idx="145">
                  <c:v>41866.0</c:v>
                </c:pt>
                <c:pt idx="146">
                  <c:v>41885.0</c:v>
                </c:pt>
              </c:numCache>
            </c:numRef>
          </c:cat>
          <c:val>
            <c:numRef>
              <c:f>Sheet1!$G$2:$G$148</c:f>
              <c:numCache>
                <c:formatCode>General</c:formatCode>
                <c:ptCount val="147"/>
                <c:pt idx="0">
                  <c:v>1.0</c:v>
                </c:pt>
                <c:pt idx="1">
                  <c:v>2.0</c:v>
                </c:pt>
                <c:pt idx="2">
                  <c:v>2.0</c:v>
                </c:pt>
                <c:pt idx="3">
                  <c:v>3.0</c:v>
                </c:pt>
                <c:pt idx="4">
                  <c:v>4.0</c:v>
                </c:pt>
                <c:pt idx="5">
                  <c:v>5.0</c:v>
                </c:pt>
                <c:pt idx="6">
                  <c:v>6.0</c:v>
                </c:pt>
                <c:pt idx="7">
                  <c:v>7.0</c:v>
                </c:pt>
                <c:pt idx="8">
                  <c:v>8.0</c:v>
                </c:pt>
                <c:pt idx="9">
                  <c:v>9.0</c:v>
                </c:pt>
                <c:pt idx="10">
                  <c:v>9.0</c:v>
                </c:pt>
                <c:pt idx="11">
                  <c:v>10.0</c:v>
                </c:pt>
                <c:pt idx="12">
                  <c:v>11.0</c:v>
                </c:pt>
                <c:pt idx="13">
                  <c:v>12.0</c:v>
                </c:pt>
                <c:pt idx="14">
                  <c:v>13.0</c:v>
                </c:pt>
                <c:pt idx="15">
                  <c:v>14.0</c:v>
                </c:pt>
                <c:pt idx="16">
                  <c:v>15.0</c:v>
                </c:pt>
                <c:pt idx="17">
                  <c:v>16.0</c:v>
                </c:pt>
                <c:pt idx="18">
                  <c:v>17.0</c:v>
                </c:pt>
                <c:pt idx="19">
                  <c:v>18.0</c:v>
                </c:pt>
                <c:pt idx="20">
                  <c:v>19.0</c:v>
                </c:pt>
                <c:pt idx="21">
                  <c:v>20.0</c:v>
                </c:pt>
                <c:pt idx="22">
                  <c:v>21.0</c:v>
                </c:pt>
                <c:pt idx="23">
                  <c:v>22.0</c:v>
                </c:pt>
                <c:pt idx="24">
                  <c:v>23.0</c:v>
                </c:pt>
                <c:pt idx="25">
                  <c:v>24.0</c:v>
                </c:pt>
                <c:pt idx="26">
                  <c:v>25.0</c:v>
                </c:pt>
                <c:pt idx="27">
                  <c:v>26.0</c:v>
                </c:pt>
                <c:pt idx="28">
                  <c:v>27.0</c:v>
                </c:pt>
                <c:pt idx="29">
                  <c:v>28.0</c:v>
                </c:pt>
                <c:pt idx="30">
                  <c:v>29.0</c:v>
                </c:pt>
                <c:pt idx="31">
                  <c:v>30.0</c:v>
                </c:pt>
                <c:pt idx="32">
                  <c:v>30.0</c:v>
                </c:pt>
                <c:pt idx="33">
                  <c:v>31.0</c:v>
                </c:pt>
                <c:pt idx="34">
                  <c:v>32.0</c:v>
                </c:pt>
                <c:pt idx="35">
                  <c:v>33.0</c:v>
                </c:pt>
                <c:pt idx="36">
                  <c:v>34.0</c:v>
                </c:pt>
                <c:pt idx="37">
                  <c:v>35.0</c:v>
                </c:pt>
                <c:pt idx="38">
                  <c:v>36.0</c:v>
                </c:pt>
                <c:pt idx="39">
                  <c:v>37.0</c:v>
                </c:pt>
                <c:pt idx="40">
                  <c:v>38.0</c:v>
                </c:pt>
                <c:pt idx="41">
                  <c:v>39.0</c:v>
                </c:pt>
                <c:pt idx="42">
                  <c:v>40.0</c:v>
                </c:pt>
                <c:pt idx="43">
                  <c:v>41.0</c:v>
                </c:pt>
                <c:pt idx="44">
                  <c:v>42.0</c:v>
                </c:pt>
                <c:pt idx="45">
                  <c:v>43.0</c:v>
                </c:pt>
                <c:pt idx="46">
                  <c:v>44.0</c:v>
                </c:pt>
                <c:pt idx="47">
                  <c:v>44.0</c:v>
                </c:pt>
                <c:pt idx="48">
                  <c:v>44.0</c:v>
                </c:pt>
                <c:pt idx="49">
                  <c:v>44.0</c:v>
                </c:pt>
                <c:pt idx="50">
                  <c:v>45.0</c:v>
                </c:pt>
                <c:pt idx="51">
                  <c:v>46.0</c:v>
                </c:pt>
                <c:pt idx="52">
                  <c:v>46.0</c:v>
                </c:pt>
                <c:pt idx="53">
                  <c:v>47.0</c:v>
                </c:pt>
                <c:pt idx="54">
                  <c:v>47.0</c:v>
                </c:pt>
                <c:pt idx="55">
                  <c:v>48.0</c:v>
                </c:pt>
                <c:pt idx="56">
                  <c:v>49.0</c:v>
                </c:pt>
                <c:pt idx="57">
                  <c:v>50.0</c:v>
                </c:pt>
                <c:pt idx="58">
                  <c:v>51.0</c:v>
                </c:pt>
                <c:pt idx="59">
                  <c:v>52.0</c:v>
                </c:pt>
                <c:pt idx="60">
                  <c:v>53.0</c:v>
                </c:pt>
                <c:pt idx="61">
                  <c:v>54.0</c:v>
                </c:pt>
                <c:pt idx="62">
                  <c:v>55.0</c:v>
                </c:pt>
                <c:pt idx="63">
                  <c:v>56.0</c:v>
                </c:pt>
                <c:pt idx="64">
                  <c:v>57.0</c:v>
                </c:pt>
                <c:pt idx="65">
                  <c:v>57.0</c:v>
                </c:pt>
                <c:pt idx="66">
                  <c:v>58.0</c:v>
                </c:pt>
                <c:pt idx="67">
                  <c:v>59.0</c:v>
                </c:pt>
                <c:pt idx="68">
                  <c:v>60.0</c:v>
                </c:pt>
                <c:pt idx="69">
                  <c:v>61.0</c:v>
                </c:pt>
                <c:pt idx="70">
                  <c:v>62.0</c:v>
                </c:pt>
                <c:pt idx="71">
                  <c:v>63.0</c:v>
                </c:pt>
                <c:pt idx="72">
                  <c:v>64.0</c:v>
                </c:pt>
                <c:pt idx="73">
                  <c:v>65.0</c:v>
                </c:pt>
                <c:pt idx="74">
                  <c:v>66.0</c:v>
                </c:pt>
                <c:pt idx="75">
                  <c:v>66.0</c:v>
                </c:pt>
                <c:pt idx="76">
                  <c:v>66.0</c:v>
                </c:pt>
                <c:pt idx="77">
                  <c:v>66.0</c:v>
                </c:pt>
                <c:pt idx="78">
                  <c:v>66.0</c:v>
                </c:pt>
                <c:pt idx="79">
                  <c:v>66.0</c:v>
                </c:pt>
                <c:pt idx="80">
                  <c:v>67.0</c:v>
                </c:pt>
                <c:pt idx="81">
                  <c:v>68.0</c:v>
                </c:pt>
                <c:pt idx="82">
                  <c:v>68.0</c:v>
                </c:pt>
                <c:pt idx="83">
                  <c:v>69.0</c:v>
                </c:pt>
                <c:pt idx="84">
                  <c:v>70.0</c:v>
                </c:pt>
                <c:pt idx="85">
                  <c:v>70.0</c:v>
                </c:pt>
                <c:pt idx="86">
                  <c:v>70.0</c:v>
                </c:pt>
                <c:pt idx="87">
                  <c:v>70.0</c:v>
                </c:pt>
                <c:pt idx="88">
                  <c:v>70.0</c:v>
                </c:pt>
                <c:pt idx="89">
                  <c:v>70.0</c:v>
                </c:pt>
                <c:pt idx="90">
                  <c:v>71.0</c:v>
                </c:pt>
                <c:pt idx="91">
                  <c:v>72.0</c:v>
                </c:pt>
                <c:pt idx="92">
                  <c:v>72.0</c:v>
                </c:pt>
                <c:pt idx="93">
                  <c:v>72.0</c:v>
                </c:pt>
                <c:pt idx="94">
                  <c:v>73.0</c:v>
                </c:pt>
                <c:pt idx="95">
                  <c:v>74.0</c:v>
                </c:pt>
                <c:pt idx="96">
                  <c:v>74.0</c:v>
                </c:pt>
                <c:pt idx="97">
                  <c:v>75.0</c:v>
                </c:pt>
                <c:pt idx="98">
                  <c:v>75.0</c:v>
                </c:pt>
                <c:pt idx="99">
                  <c:v>76.0</c:v>
                </c:pt>
                <c:pt idx="100">
                  <c:v>76.0</c:v>
                </c:pt>
                <c:pt idx="101">
                  <c:v>76.0</c:v>
                </c:pt>
                <c:pt idx="102">
                  <c:v>77.0</c:v>
                </c:pt>
                <c:pt idx="103">
                  <c:v>77.0</c:v>
                </c:pt>
                <c:pt idx="104">
                  <c:v>77.0</c:v>
                </c:pt>
                <c:pt idx="105">
                  <c:v>78.0</c:v>
                </c:pt>
                <c:pt idx="106">
                  <c:v>79.0</c:v>
                </c:pt>
                <c:pt idx="107">
                  <c:v>80.0</c:v>
                </c:pt>
                <c:pt idx="108">
                  <c:v>81.0</c:v>
                </c:pt>
                <c:pt idx="109">
                  <c:v>81.0</c:v>
                </c:pt>
                <c:pt idx="110">
                  <c:v>81.0</c:v>
                </c:pt>
                <c:pt idx="111">
                  <c:v>81.0</c:v>
                </c:pt>
                <c:pt idx="112">
                  <c:v>81.0</c:v>
                </c:pt>
                <c:pt idx="113">
                  <c:v>81.0</c:v>
                </c:pt>
                <c:pt idx="114">
                  <c:v>82.0</c:v>
                </c:pt>
                <c:pt idx="115">
                  <c:v>83.0</c:v>
                </c:pt>
                <c:pt idx="116">
                  <c:v>83.0</c:v>
                </c:pt>
                <c:pt idx="117">
                  <c:v>83.0</c:v>
                </c:pt>
                <c:pt idx="118">
                  <c:v>83.0</c:v>
                </c:pt>
                <c:pt idx="119">
                  <c:v>83.0</c:v>
                </c:pt>
                <c:pt idx="120">
                  <c:v>84.0</c:v>
                </c:pt>
                <c:pt idx="121">
                  <c:v>85.0</c:v>
                </c:pt>
                <c:pt idx="122">
                  <c:v>86.0</c:v>
                </c:pt>
                <c:pt idx="123">
                  <c:v>87.0</c:v>
                </c:pt>
                <c:pt idx="124">
                  <c:v>88.0</c:v>
                </c:pt>
                <c:pt idx="125">
                  <c:v>88.0</c:v>
                </c:pt>
                <c:pt idx="126">
                  <c:v>88.0</c:v>
                </c:pt>
                <c:pt idx="127">
                  <c:v>88.0</c:v>
                </c:pt>
                <c:pt idx="128">
                  <c:v>89.0</c:v>
                </c:pt>
                <c:pt idx="129">
                  <c:v>90.0</c:v>
                </c:pt>
                <c:pt idx="130">
                  <c:v>91.0</c:v>
                </c:pt>
                <c:pt idx="131">
                  <c:v>92.0</c:v>
                </c:pt>
                <c:pt idx="132">
                  <c:v>93.0</c:v>
                </c:pt>
                <c:pt idx="133">
                  <c:v>93.0</c:v>
                </c:pt>
                <c:pt idx="134">
                  <c:v>93.0</c:v>
                </c:pt>
                <c:pt idx="135">
                  <c:v>94.0</c:v>
                </c:pt>
                <c:pt idx="136">
                  <c:v>94.0</c:v>
                </c:pt>
                <c:pt idx="137">
                  <c:v>94.0</c:v>
                </c:pt>
                <c:pt idx="138">
                  <c:v>94.0</c:v>
                </c:pt>
                <c:pt idx="139">
                  <c:v>95.0</c:v>
                </c:pt>
                <c:pt idx="140">
                  <c:v>96.0</c:v>
                </c:pt>
                <c:pt idx="141">
                  <c:v>96.0</c:v>
                </c:pt>
                <c:pt idx="142">
                  <c:v>97.0</c:v>
                </c:pt>
                <c:pt idx="143">
                  <c:v>97.0</c:v>
                </c:pt>
                <c:pt idx="144">
                  <c:v>97.0</c:v>
                </c:pt>
                <c:pt idx="145">
                  <c:v>97.0</c:v>
                </c:pt>
                <c:pt idx="146">
                  <c:v>97.0</c:v>
                </c:pt>
              </c:numCache>
            </c:numRef>
          </c:val>
        </c:ser>
        <c:ser>
          <c:idx val="3"/>
          <c:order val="1"/>
          <c:tx>
            <c:strRef>
              <c:f>Sheet1!$F$1</c:f>
              <c:strCache>
                <c:ptCount val="1"/>
                <c:pt idx="0">
                  <c:v>IdPs Added via R&amp;S</c:v>
                </c:pt>
              </c:strCache>
            </c:strRef>
          </c:tx>
          <c:spPr>
            <a:solidFill>
              <a:schemeClr val="accent3"/>
            </a:solidFill>
          </c:spPr>
          <c:invertIfNegative val="0"/>
          <c:cat>
            <c:numRef>
              <c:f>Sheet1!$A$2:$A$148</c:f>
              <c:numCache>
                <c:formatCode>m/d/yyyy;@</c:formatCode>
                <c:ptCount val="147"/>
                <c:pt idx="0">
                  <c:v>40330.0</c:v>
                </c:pt>
                <c:pt idx="1">
                  <c:v>40331.0</c:v>
                </c:pt>
                <c:pt idx="2">
                  <c:v>40331.0</c:v>
                </c:pt>
                <c:pt idx="3">
                  <c:v>40373.0</c:v>
                </c:pt>
                <c:pt idx="4">
                  <c:v>40373.0</c:v>
                </c:pt>
                <c:pt idx="5">
                  <c:v>40402.0</c:v>
                </c:pt>
                <c:pt idx="6">
                  <c:v>40406.0</c:v>
                </c:pt>
                <c:pt idx="7">
                  <c:v>40409.0</c:v>
                </c:pt>
                <c:pt idx="8">
                  <c:v>40438.0</c:v>
                </c:pt>
                <c:pt idx="9">
                  <c:v>40444.0</c:v>
                </c:pt>
                <c:pt idx="10">
                  <c:v>40452.0</c:v>
                </c:pt>
                <c:pt idx="11">
                  <c:v>40490.0</c:v>
                </c:pt>
                <c:pt idx="12">
                  <c:v>40491.0</c:v>
                </c:pt>
                <c:pt idx="13">
                  <c:v>40491.0</c:v>
                </c:pt>
                <c:pt idx="14">
                  <c:v>40491.0</c:v>
                </c:pt>
                <c:pt idx="15">
                  <c:v>40491.0</c:v>
                </c:pt>
                <c:pt idx="16">
                  <c:v>40491.0</c:v>
                </c:pt>
                <c:pt idx="17">
                  <c:v>40491.0</c:v>
                </c:pt>
                <c:pt idx="18">
                  <c:v>40491.0</c:v>
                </c:pt>
                <c:pt idx="19">
                  <c:v>40506.0</c:v>
                </c:pt>
                <c:pt idx="20">
                  <c:v>40532.0</c:v>
                </c:pt>
                <c:pt idx="21">
                  <c:v>40550.0</c:v>
                </c:pt>
                <c:pt idx="22">
                  <c:v>40553.0</c:v>
                </c:pt>
                <c:pt idx="23">
                  <c:v>40559.0</c:v>
                </c:pt>
                <c:pt idx="24">
                  <c:v>40575.0</c:v>
                </c:pt>
                <c:pt idx="25">
                  <c:v>40598.0</c:v>
                </c:pt>
                <c:pt idx="26">
                  <c:v>40616.0</c:v>
                </c:pt>
                <c:pt idx="27">
                  <c:v>40616.0</c:v>
                </c:pt>
                <c:pt idx="28">
                  <c:v>40617.0</c:v>
                </c:pt>
                <c:pt idx="29">
                  <c:v>40617.0</c:v>
                </c:pt>
                <c:pt idx="30">
                  <c:v>40624.0</c:v>
                </c:pt>
                <c:pt idx="31">
                  <c:v>40627.0</c:v>
                </c:pt>
                <c:pt idx="32">
                  <c:v>40637.0</c:v>
                </c:pt>
                <c:pt idx="33">
                  <c:v>40655.0</c:v>
                </c:pt>
                <c:pt idx="34">
                  <c:v>40668.0</c:v>
                </c:pt>
                <c:pt idx="35">
                  <c:v>40673.0</c:v>
                </c:pt>
                <c:pt idx="36">
                  <c:v>40676.0</c:v>
                </c:pt>
                <c:pt idx="37">
                  <c:v>40682.0</c:v>
                </c:pt>
                <c:pt idx="38">
                  <c:v>40688.0</c:v>
                </c:pt>
                <c:pt idx="39">
                  <c:v>40688.0</c:v>
                </c:pt>
                <c:pt idx="40">
                  <c:v>40696.0</c:v>
                </c:pt>
                <c:pt idx="41">
                  <c:v>40731.0</c:v>
                </c:pt>
                <c:pt idx="42">
                  <c:v>40744.0</c:v>
                </c:pt>
                <c:pt idx="43">
                  <c:v>40753.0</c:v>
                </c:pt>
                <c:pt idx="44">
                  <c:v>40764.0</c:v>
                </c:pt>
                <c:pt idx="45">
                  <c:v>40786.0</c:v>
                </c:pt>
                <c:pt idx="46">
                  <c:v>40793.0</c:v>
                </c:pt>
                <c:pt idx="47">
                  <c:v>40817.0</c:v>
                </c:pt>
                <c:pt idx="48">
                  <c:v>40848.0</c:v>
                </c:pt>
                <c:pt idx="49">
                  <c:v>40891.0</c:v>
                </c:pt>
                <c:pt idx="50">
                  <c:v>40912.0</c:v>
                </c:pt>
                <c:pt idx="51">
                  <c:v>40914.0</c:v>
                </c:pt>
                <c:pt idx="52">
                  <c:v>40940.0</c:v>
                </c:pt>
                <c:pt idx="53">
                  <c:v>40997.0</c:v>
                </c:pt>
                <c:pt idx="54">
                  <c:v>41017.0</c:v>
                </c:pt>
                <c:pt idx="55">
                  <c:v>41024.0</c:v>
                </c:pt>
                <c:pt idx="56">
                  <c:v>41043.0</c:v>
                </c:pt>
                <c:pt idx="57">
                  <c:v>41043.0</c:v>
                </c:pt>
                <c:pt idx="58">
                  <c:v>41043.0</c:v>
                </c:pt>
                <c:pt idx="59">
                  <c:v>41044.0</c:v>
                </c:pt>
                <c:pt idx="60">
                  <c:v>41046.0</c:v>
                </c:pt>
                <c:pt idx="61">
                  <c:v>41050.0</c:v>
                </c:pt>
                <c:pt idx="62">
                  <c:v>41053.0</c:v>
                </c:pt>
                <c:pt idx="63">
                  <c:v>41058.0</c:v>
                </c:pt>
                <c:pt idx="64">
                  <c:v>41060.0</c:v>
                </c:pt>
                <c:pt idx="65">
                  <c:v>41061.0</c:v>
                </c:pt>
                <c:pt idx="66">
                  <c:v>41117.0</c:v>
                </c:pt>
                <c:pt idx="67">
                  <c:v>41142.0</c:v>
                </c:pt>
                <c:pt idx="68">
                  <c:v>41144.0</c:v>
                </c:pt>
                <c:pt idx="69">
                  <c:v>41161.0</c:v>
                </c:pt>
                <c:pt idx="70">
                  <c:v>41165.0</c:v>
                </c:pt>
                <c:pt idx="71">
                  <c:v>41171.0</c:v>
                </c:pt>
                <c:pt idx="72">
                  <c:v>41212.0</c:v>
                </c:pt>
                <c:pt idx="73">
                  <c:v>41213.0</c:v>
                </c:pt>
                <c:pt idx="74">
                  <c:v>41221.0</c:v>
                </c:pt>
                <c:pt idx="75">
                  <c:v>41247.0</c:v>
                </c:pt>
                <c:pt idx="76">
                  <c:v>41247.0</c:v>
                </c:pt>
                <c:pt idx="77">
                  <c:v>41247.0</c:v>
                </c:pt>
                <c:pt idx="78">
                  <c:v>41247.0</c:v>
                </c:pt>
                <c:pt idx="79">
                  <c:v>41248.0</c:v>
                </c:pt>
                <c:pt idx="80">
                  <c:v>41263.0</c:v>
                </c:pt>
                <c:pt idx="81">
                  <c:v>41290.0</c:v>
                </c:pt>
                <c:pt idx="82">
                  <c:v>41290.0</c:v>
                </c:pt>
                <c:pt idx="83">
                  <c:v>41299.0</c:v>
                </c:pt>
                <c:pt idx="84">
                  <c:v>41312.0</c:v>
                </c:pt>
                <c:pt idx="85">
                  <c:v>41339.0</c:v>
                </c:pt>
                <c:pt idx="86">
                  <c:v>41355.0</c:v>
                </c:pt>
                <c:pt idx="87">
                  <c:v>41360.0</c:v>
                </c:pt>
                <c:pt idx="88">
                  <c:v>41370.0</c:v>
                </c:pt>
                <c:pt idx="89">
                  <c:v>41387.0</c:v>
                </c:pt>
                <c:pt idx="90">
                  <c:v>41402.0</c:v>
                </c:pt>
                <c:pt idx="91">
                  <c:v>41425.0</c:v>
                </c:pt>
                <c:pt idx="92">
                  <c:v>41425.0</c:v>
                </c:pt>
                <c:pt idx="93">
                  <c:v>41437.0</c:v>
                </c:pt>
                <c:pt idx="94">
                  <c:v>41442.0</c:v>
                </c:pt>
                <c:pt idx="95">
                  <c:v>41463.0</c:v>
                </c:pt>
                <c:pt idx="96">
                  <c:v>41473.0</c:v>
                </c:pt>
                <c:pt idx="97">
                  <c:v>41474.0</c:v>
                </c:pt>
                <c:pt idx="98">
                  <c:v>41487.0</c:v>
                </c:pt>
                <c:pt idx="99">
                  <c:v>41522.0</c:v>
                </c:pt>
                <c:pt idx="100">
                  <c:v>41531.0</c:v>
                </c:pt>
                <c:pt idx="101">
                  <c:v>41534.0</c:v>
                </c:pt>
                <c:pt idx="102">
                  <c:v>41549.0</c:v>
                </c:pt>
                <c:pt idx="103">
                  <c:v>41555.0</c:v>
                </c:pt>
                <c:pt idx="104">
                  <c:v>41555.0</c:v>
                </c:pt>
                <c:pt idx="105">
                  <c:v>41559.0</c:v>
                </c:pt>
                <c:pt idx="106">
                  <c:v>41576.0</c:v>
                </c:pt>
                <c:pt idx="107">
                  <c:v>41579.0</c:v>
                </c:pt>
                <c:pt idx="108">
                  <c:v>41587.0</c:v>
                </c:pt>
                <c:pt idx="109">
                  <c:v>41605.0</c:v>
                </c:pt>
                <c:pt idx="110">
                  <c:v>41613.0</c:v>
                </c:pt>
                <c:pt idx="111">
                  <c:v>41640.0</c:v>
                </c:pt>
                <c:pt idx="112">
                  <c:v>41676.0</c:v>
                </c:pt>
                <c:pt idx="113">
                  <c:v>41676.0</c:v>
                </c:pt>
                <c:pt idx="114">
                  <c:v>41676.0</c:v>
                </c:pt>
                <c:pt idx="115">
                  <c:v>41677.0</c:v>
                </c:pt>
                <c:pt idx="116">
                  <c:v>41681.0</c:v>
                </c:pt>
                <c:pt idx="117">
                  <c:v>41682.0</c:v>
                </c:pt>
                <c:pt idx="118">
                  <c:v>41682.0</c:v>
                </c:pt>
                <c:pt idx="119">
                  <c:v>41698.0</c:v>
                </c:pt>
                <c:pt idx="120">
                  <c:v>41702.0</c:v>
                </c:pt>
                <c:pt idx="121">
                  <c:v>41703.0</c:v>
                </c:pt>
                <c:pt idx="122">
                  <c:v>41712.0</c:v>
                </c:pt>
                <c:pt idx="123">
                  <c:v>41715.0</c:v>
                </c:pt>
                <c:pt idx="124">
                  <c:v>41715.0</c:v>
                </c:pt>
                <c:pt idx="125">
                  <c:v>41718.0</c:v>
                </c:pt>
                <c:pt idx="126">
                  <c:v>41719.0</c:v>
                </c:pt>
                <c:pt idx="127">
                  <c:v>41723.0</c:v>
                </c:pt>
                <c:pt idx="128">
                  <c:v>41732.0</c:v>
                </c:pt>
                <c:pt idx="129">
                  <c:v>41747.0</c:v>
                </c:pt>
                <c:pt idx="130">
                  <c:v>41750.0</c:v>
                </c:pt>
                <c:pt idx="131">
                  <c:v>41754.0</c:v>
                </c:pt>
                <c:pt idx="132">
                  <c:v>41765.0</c:v>
                </c:pt>
                <c:pt idx="133">
                  <c:v>41800.0</c:v>
                </c:pt>
                <c:pt idx="134">
                  <c:v>41802.0</c:v>
                </c:pt>
                <c:pt idx="135">
                  <c:v>41804.0</c:v>
                </c:pt>
                <c:pt idx="136">
                  <c:v>41806.0</c:v>
                </c:pt>
                <c:pt idx="137">
                  <c:v>41807.0</c:v>
                </c:pt>
                <c:pt idx="138">
                  <c:v>41809.0</c:v>
                </c:pt>
                <c:pt idx="139">
                  <c:v>41809.0</c:v>
                </c:pt>
                <c:pt idx="140">
                  <c:v>41813.0</c:v>
                </c:pt>
                <c:pt idx="141">
                  <c:v>41821.0</c:v>
                </c:pt>
                <c:pt idx="142">
                  <c:v>41828.0</c:v>
                </c:pt>
                <c:pt idx="143">
                  <c:v>41845.0</c:v>
                </c:pt>
                <c:pt idx="144">
                  <c:v>41863.0</c:v>
                </c:pt>
                <c:pt idx="145">
                  <c:v>41866.0</c:v>
                </c:pt>
                <c:pt idx="146">
                  <c:v>41885.0</c:v>
                </c:pt>
              </c:numCache>
            </c:numRef>
          </c:cat>
          <c:val>
            <c:numRef>
              <c:f>Sheet1!$F$2:$F$148</c:f>
              <c:numCache>
                <c:formatCode>General</c:formatCode>
                <c:ptCount val="147"/>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1.0</c:v>
                </c:pt>
                <c:pt idx="76">
                  <c:v>2.0</c:v>
                </c:pt>
                <c:pt idx="77">
                  <c:v>3.0</c:v>
                </c:pt>
                <c:pt idx="78">
                  <c:v>4.0</c:v>
                </c:pt>
                <c:pt idx="79">
                  <c:v>5.0</c:v>
                </c:pt>
                <c:pt idx="80">
                  <c:v>5.0</c:v>
                </c:pt>
                <c:pt idx="81">
                  <c:v>5.0</c:v>
                </c:pt>
                <c:pt idx="82">
                  <c:v>6.0</c:v>
                </c:pt>
                <c:pt idx="83">
                  <c:v>6.0</c:v>
                </c:pt>
                <c:pt idx="84">
                  <c:v>6.0</c:v>
                </c:pt>
                <c:pt idx="85">
                  <c:v>7.0</c:v>
                </c:pt>
                <c:pt idx="86">
                  <c:v>8.0</c:v>
                </c:pt>
                <c:pt idx="87">
                  <c:v>9.0</c:v>
                </c:pt>
                <c:pt idx="88">
                  <c:v>10.0</c:v>
                </c:pt>
                <c:pt idx="89">
                  <c:v>11.0</c:v>
                </c:pt>
                <c:pt idx="90">
                  <c:v>11.0</c:v>
                </c:pt>
                <c:pt idx="91">
                  <c:v>11.0</c:v>
                </c:pt>
                <c:pt idx="92">
                  <c:v>12.0</c:v>
                </c:pt>
                <c:pt idx="93">
                  <c:v>13.0</c:v>
                </c:pt>
                <c:pt idx="94">
                  <c:v>13.0</c:v>
                </c:pt>
                <c:pt idx="95">
                  <c:v>13.0</c:v>
                </c:pt>
                <c:pt idx="96">
                  <c:v>14.0</c:v>
                </c:pt>
                <c:pt idx="97">
                  <c:v>14.0</c:v>
                </c:pt>
                <c:pt idx="98">
                  <c:v>14.0</c:v>
                </c:pt>
                <c:pt idx="99">
                  <c:v>14.0</c:v>
                </c:pt>
                <c:pt idx="100">
                  <c:v>15.0</c:v>
                </c:pt>
                <c:pt idx="101">
                  <c:v>16.0</c:v>
                </c:pt>
                <c:pt idx="102">
                  <c:v>16.0</c:v>
                </c:pt>
                <c:pt idx="103">
                  <c:v>17.0</c:v>
                </c:pt>
                <c:pt idx="104">
                  <c:v>18.0</c:v>
                </c:pt>
                <c:pt idx="105">
                  <c:v>18.0</c:v>
                </c:pt>
                <c:pt idx="106">
                  <c:v>18.0</c:v>
                </c:pt>
                <c:pt idx="107">
                  <c:v>18.0</c:v>
                </c:pt>
                <c:pt idx="108">
                  <c:v>18.0</c:v>
                </c:pt>
                <c:pt idx="109">
                  <c:v>19.0</c:v>
                </c:pt>
                <c:pt idx="110">
                  <c:v>20.0</c:v>
                </c:pt>
                <c:pt idx="111">
                  <c:v>20.0</c:v>
                </c:pt>
                <c:pt idx="112">
                  <c:v>21.0</c:v>
                </c:pt>
                <c:pt idx="113">
                  <c:v>22.0</c:v>
                </c:pt>
                <c:pt idx="114">
                  <c:v>22.0</c:v>
                </c:pt>
                <c:pt idx="115">
                  <c:v>22.0</c:v>
                </c:pt>
                <c:pt idx="116">
                  <c:v>23.0</c:v>
                </c:pt>
                <c:pt idx="117">
                  <c:v>24.0</c:v>
                </c:pt>
                <c:pt idx="118">
                  <c:v>25.0</c:v>
                </c:pt>
                <c:pt idx="119">
                  <c:v>26.0</c:v>
                </c:pt>
                <c:pt idx="120">
                  <c:v>26.0</c:v>
                </c:pt>
                <c:pt idx="121">
                  <c:v>26.0</c:v>
                </c:pt>
                <c:pt idx="122">
                  <c:v>26.0</c:v>
                </c:pt>
                <c:pt idx="123">
                  <c:v>26.0</c:v>
                </c:pt>
                <c:pt idx="124">
                  <c:v>26.0</c:v>
                </c:pt>
                <c:pt idx="125">
                  <c:v>27.0</c:v>
                </c:pt>
                <c:pt idx="126">
                  <c:v>28.0</c:v>
                </c:pt>
                <c:pt idx="127">
                  <c:v>29.0</c:v>
                </c:pt>
                <c:pt idx="128">
                  <c:v>29.0</c:v>
                </c:pt>
                <c:pt idx="129">
                  <c:v>29.0</c:v>
                </c:pt>
                <c:pt idx="130">
                  <c:v>29.0</c:v>
                </c:pt>
                <c:pt idx="131">
                  <c:v>29.0</c:v>
                </c:pt>
                <c:pt idx="132">
                  <c:v>29.0</c:v>
                </c:pt>
                <c:pt idx="133">
                  <c:v>30.0</c:v>
                </c:pt>
                <c:pt idx="134">
                  <c:v>31.0</c:v>
                </c:pt>
                <c:pt idx="135">
                  <c:v>31.0</c:v>
                </c:pt>
                <c:pt idx="136">
                  <c:v>32.0</c:v>
                </c:pt>
                <c:pt idx="137">
                  <c:v>33.0</c:v>
                </c:pt>
                <c:pt idx="138">
                  <c:v>34.0</c:v>
                </c:pt>
                <c:pt idx="139">
                  <c:v>34.0</c:v>
                </c:pt>
                <c:pt idx="140">
                  <c:v>34.0</c:v>
                </c:pt>
                <c:pt idx="141">
                  <c:v>35.0</c:v>
                </c:pt>
                <c:pt idx="142">
                  <c:v>35.0</c:v>
                </c:pt>
                <c:pt idx="143">
                  <c:v>36.0</c:v>
                </c:pt>
                <c:pt idx="144">
                  <c:v>37.0</c:v>
                </c:pt>
                <c:pt idx="145">
                  <c:v>38.0</c:v>
                </c:pt>
                <c:pt idx="146">
                  <c:v>39.0</c:v>
                </c:pt>
              </c:numCache>
            </c:numRef>
          </c:val>
        </c:ser>
        <c:dLbls>
          <c:showLegendKey val="0"/>
          <c:showVal val="0"/>
          <c:showCatName val="0"/>
          <c:showSerName val="0"/>
          <c:showPercent val="0"/>
          <c:showBubbleSize val="0"/>
        </c:dLbls>
        <c:gapWidth val="150"/>
        <c:overlap val="100"/>
        <c:axId val="-2087345864"/>
        <c:axId val="-2087342760"/>
      </c:barChart>
      <c:dateAx>
        <c:axId val="-2087345864"/>
        <c:scaling>
          <c:orientation val="minMax"/>
        </c:scaling>
        <c:delete val="0"/>
        <c:axPos val="b"/>
        <c:numFmt formatCode="[$-409]mmm\-yy;@" sourceLinked="0"/>
        <c:majorTickMark val="out"/>
        <c:minorTickMark val="none"/>
        <c:tickLblPos val="nextTo"/>
        <c:txPr>
          <a:bodyPr/>
          <a:lstStyle/>
          <a:p>
            <a:pPr>
              <a:defRPr sz="2400">
                <a:latin typeface="+mn-lt"/>
                <a:cs typeface="Times New Roman"/>
              </a:defRPr>
            </a:pPr>
            <a:endParaRPr lang="en-US"/>
          </a:p>
        </c:txPr>
        <c:crossAx val="-2087342760"/>
        <c:crosses val="autoZero"/>
        <c:auto val="0"/>
        <c:lblOffset val="100"/>
        <c:baseTimeUnit val="months"/>
        <c:majorUnit val="4.0"/>
        <c:majorTimeUnit val="months"/>
      </c:dateAx>
      <c:valAx>
        <c:axId val="-2087342760"/>
        <c:scaling>
          <c:orientation val="minMax"/>
          <c:max val="140.0"/>
        </c:scaling>
        <c:delete val="0"/>
        <c:axPos val="l"/>
        <c:majorGridlines/>
        <c:title>
          <c:tx>
            <c:rich>
              <a:bodyPr rot="-5400000" vert="horz"/>
              <a:lstStyle/>
              <a:p>
                <a:pPr>
                  <a:defRPr/>
                </a:pPr>
                <a:r>
                  <a:rPr lang="en-US" sz="2400" dirty="0" smtClean="0"/>
                  <a:t>Total Identity Providers</a:t>
                </a:r>
                <a:endParaRPr lang="en-US" sz="2400" dirty="0"/>
              </a:p>
            </c:rich>
          </c:tx>
          <c:layout/>
          <c:overlay val="0"/>
        </c:title>
        <c:numFmt formatCode="General" sourceLinked="1"/>
        <c:majorTickMark val="out"/>
        <c:minorTickMark val="none"/>
        <c:tickLblPos val="nextTo"/>
        <c:txPr>
          <a:bodyPr/>
          <a:lstStyle/>
          <a:p>
            <a:pPr>
              <a:defRPr sz="2400">
                <a:latin typeface="+mn-lt"/>
                <a:cs typeface="Times New Roman"/>
              </a:defRPr>
            </a:pPr>
            <a:endParaRPr lang="en-US"/>
          </a:p>
        </c:txPr>
        <c:crossAx val="-2087345864"/>
        <c:crosses val="autoZero"/>
        <c:crossBetween val="between"/>
      </c:valAx>
    </c:plotArea>
    <c:legend>
      <c:legendPos val="r"/>
      <c:layout>
        <c:manualLayout>
          <c:xMode val="edge"/>
          <c:yMode val="edge"/>
          <c:x val="0.100525809273841"/>
          <c:y val="0.0569580739580327"/>
          <c:w val="0.50453997304391"/>
          <c:h val="0.192574365704287"/>
        </c:manualLayout>
      </c:layout>
      <c:overlay val="1"/>
      <c:txPr>
        <a:bodyPr/>
        <a:lstStyle/>
        <a:p>
          <a:pPr>
            <a:defRPr sz="2400">
              <a:latin typeface="+mn-lt"/>
              <a:cs typeface="Times New Roman"/>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'per month'!$D$1</c:f>
              <c:strCache>
                <c:ptCount val="1"/>
                <c:pt idx="0">
                  <c:v>count(*)</c:v>
                </c:pt>
              </c:strCache>
            </c:strRef>
          </c:tx>
          <c:spPr>
            <a:ln>
              <a:solidFill>
                <a:schemeClr val="tx2"/>
              </a:solidFill>
            </a:ln>
          </c:spPr>
          <c:invertIfNegative val="0"/>
          <c:cat>
            <c:numRef>
              <c:f>'per month'!$C$2:$C$54</c:f>
              <c:numCache>
                <c:formatCode>m/d/yy</c:formatCode>
                <c:ptCount val="53"/>
                <c:pt idx="0">
                  <c:v>40299.0</c:v>
                </c:pt>
                <c:pt idx="1">
                  <c:v>40330.0</c:v>
                </c:pt>
                <c:pt idx="2">
                  <c:v>40360.0</c:v>
                </c:pt>
                <c:pt idx="3">
                  <c:v>40391.0</c:v>
                </c:pt>
                <c:pt idx="4">
                  <c:v>40422.0</c:v>
                </c:pt>
                <c:pt idx="5">
                  <c:v>40452.0</c:v>
                </c:pt>
                <c:pt idx="6">
                  <c:v>40483.0</c:v>
                </c:pt>
                <c:pt idx="7">
                  <c:v>40513.0</c:v>
                </c:pt>
                <c:pt idx="8">
                  <c:v>40544.0</c:v>
                </c:pt>
                <c:pt idx="9">
                  <c:v>40575.0</c:v>
                </c:pt>
                <c:pt idx="10">
                  <c:v>40603.0</c:v>
                </c:pt>
                <c:pt idx="11">
                  <c:v>40634.0</c:v>
                </c:pt>
                <c:pt idx="12">
                  <c:v>40664.0</c:v>
                </c:pt>
                <c:pt idx="13">
                  <c:v>40695.0</c:v>
                </c:pt>
                <c:pt idx="14">
                  <c:v>40725.0</c:v>
                </c:pt>
                <c:pt idx="15">
                  <c:v>40756.0</c:v>
                </c:pt>
                <c:pt idx="16">
                  <c:v>40787.0</c:v>
                </c:pt>
                <c:pt idx="17">
                  <c:v>40817.0</c:v>
                </c:pt>
                <c:pt idx="18">
                  <c:v>40848.0</c:v>
                </c:pt>
                <c:pt idx="19">
                  <c:v>40878.0</c:v>
                </c:pt>
                <c:pt idx="20">
                  <c:v>40909.0</c:v>
                </c:pt>
                <c:pt idx="21">
                  <c:v>40940.0</c:v>
                </c:pt>
                <c:pt idx="22">
                  <c:v>40969.0</c:v>
                </c:pt>
                <c:pt idx="23">
                  <c:v>41000.0</c:v>
                </c:pt>
                <c:pt idx="24">
                  <c:v>41030.0</c:v>
                </c:pt>
                <c:pt idx="25">
                  <c:v>41061.0</c:v>
                </c:pt>
                <c:pt idx="26">
                  <c:v>41091.0</c:v>
                </c:pt>
                <c:pt idx="27">
                  <c:v>41122.0</c:v>
                </c:pt>
                <c:pt idx="28">
                  <c:v>41153.0</c:v>
                </c:pt>
                <c:pt idx="29">
                  <c:v>41183.0</c:v>
                </c:pt>
                <c:pt idx="30">
                  <c:v>41214.0</c:v>
                </c:pt>
                <c:pt idx="31">
                  <c:v>41244.0</c:v>
                </c:pt>
                <c:pt idx="32">
                  <c:v>41275.0</c:v>
                </c:pt>
                <c:pt idx="33">
                  <c:v>41306.0</c:v>
                </c:pt>
                <c:pt idx="34">
                  <c:v>41334.0</c:v>
                </c:pt>
                <c:pt idx="35">
                  <c:v>41365.0</c:v>
                </c:pt>
                <c:pt idx="36">
                  <c:v>41395.0</c:v>
                </c:pt>
                <c:pt idx="37">
                  <c:v>41426.0</c:v>
                </c:pt>
                <c:pt idx="38">
                  <c:v>41456.0</c:v>
                </c:pt>
                <c:pt idx="39">
                  <c:v>41487.0</c:v>
                </c:pt>
                <c:pt idx="40">
                  <c:v>41518.0</c:v>
                </c:pt>
                <c:pt idx="41">
                  <c:v>41548.0</c:v>
                </c:pt>
                <c:pt idx="42">
                  <c:v>41579.0</c:v>
                </c:pt>
                <c:pt idx="43">
                  <c:v>41609.0</c:v>
                </c:pt>
                <c:pt idx="44">
                  <c:v>41640.0</c:v>
                </c:pt>
                <c:pt idx="45">
                  <c:v>41671.0</c:v>
                </c:pt>
                <c:pt idx="46">
                  <c:v>41699.0</c:v>
                </c:pt>
                <c:pt idx="47">
                  <c:v>41730.0</c:v>
                </c:pt>
                <c:pt idx="48">
                  <c:v>41760.0</c:v>
                </c:pt>
                <c:pt idx="49">
                  <c:v>41791.0</c:v>
                </c:pt>
                <c:pt idx="50">
                  <c:v>41821.0</c:v>
                </c:pt>
                <c:pt idx="51">
                  <c:v>41852.0</c:v>
                </c:pt>
                <c:pt idx="52">
                  <c:v>41883.0</c:v>
                </c:pt>
              </c:numCache>
            </c:numRef>
          </c:cat>
          <c:val>
            <c:numRef>
              <c:f>'per month'!$D$2:$D$54</c:f>
              <c:numCache>
                <c:formatCode>General</c:formatCode>
                <c:ptCount val="53"/>
                <c:pt idx="0">
                  <c:v>3.0</c:v>
                </c:pt>
                <c:pt idx="1">
                  <c:v>27.0</c:v>
                </c:pt>
                <c:pt idx="2">
                  <c:v>6.0</c:v>
                </c:pt>
                <c:pt idx="3">
                  <c:v>17.0</c:v>
                </c:pt>
                <c:pt idx="4">
                  <c:v>18.0</c:v>
                </c:pt>
                <c:pt idx="5">
                  <c:v>13.0</c:v>
                </c:pt>
                <c:pt idx="6">
                  <c:v>31.0</c:v>
                </c:pt>
                <c:pt idx="7">
                  <c:v>29.0</c:v>
                </c:pt>
                <c:pt idx="8">
                  <c:v>36.0</c:v>
                </c:pt>
                <c:pt idx="9">
                  <c:v>30.0</c:v>
                </c:pt>
                <c:pt idx="10">
                  <c:v>49.0</c:v>
                </c:pt>
                <c:pt idx="11">
                  <c:v>24.0</c:v>
                </c:pt>
                <c:pt idx="12">
                  <c:v>35.0</c:v>
                </c:pt>
                <c:pt idx="13">
                  <c:v>23.0</c:v>
                </c:pt>
                <c:pt idx="14">
                  <c:v>48.0</c:v>
                </c:pt>
                <c:pt idx="15">
                  <c:v>57.0</c:v>
                </c:pt>
                <c:pt idx="16">
                  <c:v>53.0</c:v>
                </c:pt>
                <c:pt idx="17">
                  <c:v>46.0</c:v>
                </c:pt>
                <c:pt idx="18">
                  <c:v>34.0</c:v>
                </c:pt>
                <c:pt idx="19">
                  <c:v>10.0</c:v>
                </c:pt>
                <c:pt idx="20">
                  <c:v>23.0</c:v>
                </c:pt>
                <c:pt idx="21">
                  <c:v>26.0</c:v>
                </c:pt>
                <c:pt idx="22">
                  <c:v>25.0</c:v>
                </c:pt>
                <c:pt idx="23">
                  <c:v>29.0</c:v>
                </c:pt>
                <c:pt idx="24">
                  <c:v>33.0</c:v>
                </c:pt>
                <c:pt idx="25">
                  <c:v>19.0</c:v>
                </c:pt>
                <c:pt idx="26">
                  <c:v>16.0</c:v>
                </c:pt>
                <c:pt idx="27">
                  <c:v>32.0</c:v>
                </c:pt>
                <c:pt idx="28">
                  <c:v>52.0</c:v>
                </c:pt>
                <c:pt idx="29">
                  <c:v>31.0</c:v>
                </c:pt>
                <c:pt idx="30">
                  <c:v>33.0</c:v>
                </c:pt>
                <c:pt idx="31">
                  <c:v>38.0</c:v>
                </c:pt>
                <c:pt idx="32">
                  <c:v>37.0</c:v>
                </c:pt>
                <c:pt idx="33">
                  <c:v>30.0</c:v>
                </c:pt>
                <c:pt idx="34">
                  <c:v>77.0</c:v>
                </c:pt>
                <c:pt idx="35">
                  <c:v>145.0</c:v>
                </c:pt>
                <c:pt idx="36">
                  <c:v>95.0</c:v>
                </c:pt>
                <c:pt idx="37">
                  <c:v>90.0</c:v>
                </c:pt>
                <c:pt idx="38">
                  <c:v>104.0</c:v>
                </c:pt>
                <c:pt idx="39">
                  <c:v>115.0</c:v>
                </c:pt>
                <c:pt idx="40">
                  <c:v>70.0</c:v>
                </c:pt>
                <c:pt idx="41">
                  <c:v>194.0</c:v>
                </c:pt>
                <c:pt idx="42">
                  <c:v>139.0</c:v>
                </c:pt>
                <c:pt idx="43">
                  <c:v>61.0</c:v>
                </c:pt>
                <c:pt idx="44">
                  <c:v>97.0</c:v>
                </c:pt>
                <c:pt idx="45">
                  <c:v>119.0</c:v>
                </c:pt>
                <c:pt idx="46">
                  <c:v>93.0</c:v>
                </c:pt>
                <c:pt idx="47">
                  <c:v>161.0</c:v>
                </c:pt>
                <c:pt idx="48">
                  <c:v>92.0</c:v>
                </c:pt>
                <c:pt idx="49">
                  <c:v>144.0</c:v>
                </c:pt>
                <c:pt idx="50">
                  <c:v>176.0</c:v>
                </c:pt>
                <c:pt idx="51">
                  <c:v>105.0</c:v>
                </c:pt>
                <c:pt idx="52">
                  <c:v>117.0</c:v>
                </c:pt>
              </c:numCache>
            </c:numRef>
          </c:val>
        </c:ser>
        <c:dLbls>
          <c:showLegendKey val="0"/>
          <c:showVal val="0"/>
          <c:showCatName val="0"/>
          <c:showSerName val="0"/>
          <c:showPercent val="0"/>
          <c:showBubbleSize val="0"/>
        </c:dLbls>
        <c:gapWidth val="150"/>
        <c:overlap val="100"/>
        <c:axId val="-2087550632"/>
        <c:axId val="-2088010296"/>
      </c:barChart>
      <c:dateAx>
        <c:axId val="-2087550632"/>
        <c:scaling>
          <c:orientation val="minMax"/>
          <c:min val="40330.0"/>
        </c:scaling>
        <c:delete val="0"/>
        <c:axPos val="b"/>
        <c:numFmt formatCode="[$-409]mmm\-yy;@" sourceLinked="0"/>
        <c:majorTickMark val="out"/>
        <c:minorTickMark val="none"/>
        <c:tickLblPos val="nextTo"/>
        <c:txPr>
          <a:bodyPr/>
          <a:lstStyle/>
          <a:p>
            <a:pPr>
              <a:defRPr sz="2400"/>
            </a:pPr>
            <a:endParaRPr lang="en-US"/>
          </a:p>
        </c:txPr>
        <c:crossAx val="-2088010296"/>
        <c:crosses val="autoZero"/>
        <c:auto val="1"/>
        <c:lblOffset val="100"/>
        <c:baseTimeUnit val="months"/>
        <c:majorUnit val="4.0"/>
        <c:majorTimeUnit val="months"/>
      </c:dateAx>
      <c:valAx>
        <c:axId val="-2088010296"/>
        <c:scaling>
          <c:orientation val="minMax"/>
          <c:max val="200.0"/>
        </c:scaling>
        <c:delete val="0"/>
        <c:axPos val="l"/>
        <c:majorGridlines/>
        <c:title>
          <c:tx>
            <c:rich>
              <a:bodyPr rot="-5400000" vert="horz"/>
              <a:lstStyle/>
              <a:p>
                <a:pPr>
                  <a:defRPr sz="2400"/>
                </a:pPr>
                <a:r>
                  <a:rPr lang="en-US" sz="2400" dirty="0" smtClean="0"/>
                  <a:t>Total</a:t>
                </a:r>
                <a:r>
                  <a:rPr lang="en-US" sz="2400" baseline="0" dirty="0" smtClean="0"/>
                  <a:t> New Users Per Month</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87550632"/>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9B8840-C955-464A-99EB-37440C728E5E}" type="datetimeFigureOut">
              <a:rPr lang="en-US" smtClean="0"/>
              <a:t>9/15/14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E0460-094B-E64C-B5F9-E66C9F4C7D4C}" type="slidenum">
              <a:rPr lang="en-US" smtClean="0"/>
              <a:t>‹#›</a:t>
            </a:fld>
            <a:endParaRPr lang="en-US"/>
          </a:p>
        </p:txBody>
      </p:sp>
    </p:spTree>
    <p:extLst>
      <p:ext uri="{BB962C8B-B14F-4D97-AF65-F5344CB8AC3E}">
        <p14:creationId xmlns:p14="http://schemas.microsoft.com/office/powerpoint/2010/main" val="29773379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Developed new IGTF IOTA</a:t>
            </a:r>
            <a:r>
              <a:rPr lang="en-US" baseline="0" dirty="0" smtClean="0"/>
              <a:t> </a:t>
            </a:r>
            <a:r>
              <a:rPr lang="en-US" dirty="0" smtClean="0"/>
              <a:t>profile for CILogon Basic</a:t>
            </a:r>
            <a:r>
              <a:rPr lang="en-US" baseline="0" dirty="0" smtClean="0"/>
              <a:t> CA over past year. CILogon Basic was the first IOTA CA accredited.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a:t>
            </a:r>
            <a:r>
              <a:rPr lang="en-US" sz="1200" kern="1200" dirty="0" smtClean="0">
                <a:solidFill>
                  <a:schemeClr val="tx1"/>
                </a:solidFill>
                <a:effectLst/>
                <a:latin typeface="+mn-lt"/>
                <a:ea typeface="+mn-ea"/>
                <a:cs typeface="+mn-cs"/>
              </a:rPr>
              <a:t>able to provide IGTF certificates to users from all InCommon identity providers, using IGTF accredited CAs at both the Silver and Basic levels of assurance. Expanding access to IGTF certificates beyond the Silver level of assurance is particularly valuable given the slow adoption of the InCommon assurance program. Virginia Tech remains the only InCommon identity provider approved at the Silver level of assurance, with no new Silver identity providers approved in the past year.</a:t>
            </a:r>
          </a:p>
        </p:txBody>
      </p:sp>
      <p:sp>
        <p:nvSpPr>
          <p:cNvPr id="4" name="Slide Number Placeholder 3"/>
          <p:cNvSpPr>
            <a:spLocks noGrp="1"/>
          </p:cNvSpPr>
          <p:nvPr>
            <p:ph type="sldNum" sz="quarter" idx="10"/>
          </p:nvPr>
        </p:nvSpPr>
        <p:spPr/>
        <p:txBody>
          <a:bodyPr/>
          <a:lstStyle/>
          <a:p>
            <a:fld id="{751E0460-094B-E64C-B5F9-E66C9F4C7D4C}" type="slidenum">
              <a:rPr lang="en-US" smtClean="0"/>
              <a:t>5</a:t>
            </a:fld>
            <a:endParaRPr lang="en-US"/>
          </a:p>
        </p:txBody>
      </p:sp>
    </p:spTree>
    <p:extLst>
      <p:ext uri="{BB962C8B-B14F-4D97-AF65-F5344CB8AC3E}">
        <p14:creationId xmlns:p14="http://schemas.microsoft.com/office/powerpoint/2010/main" val="201991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August 2013, Open Science Grid launched OSG Connect (https://</a:t>
            </a:r>
            <a:r>
              <a:rPr lang="en-US" sz="1200" kern="1200" dirty="0" err="1" smtClean="0">
                <a:solidFill>
                  <a:schemeClr val="tx1"/>
                </a:solidFill>
                <a:effectLst/>
                <a:latin typeface="+mn-lt"/>
                <a:ea typeface="+mn-ea"/>
                <a:cs typeface="+mn-cs"/>
              </a:rPr>
              <a:t>osgconnect.net</a:t>
            </a:r>
            <a:r>
              <a:rPr lang="en-US" sz="1200" kern="1200" dirty="0" smtClean="0">
                <a:solidFill>
                  <a:schemeClr val="tx1"/>
                </a:solidFill>
                <a:effectLst/>
                <a:latin typeface="+mn-lt"/>
                <a:ea typeface="+mn-ea"/>
                <a:cs typeface="+mn-cs"/>
              </a:rPr>
              <a:t>/), which “offers investigators simple and efficient access to distributed high throughput computing resources required by many of today’s most challenging problems in science, engineering, and the humanities.” OSG Connect supports easy sign up and sign in using federated campus identities through a combination of underlying technologies: Globus Nexus, CILogon, and InCommon. Globus Nexus, part of Globus Online, provides identity and group management for OSG Connect. Globus Nexus in turn relies on CILogon to enable access via campus identities through the InCommon federation. The result is that researchers can easily access OSG Connect using their existing campus logins.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751E0460-094B-E64C-B5F9-E66C9F4C7D4C}" type="slidenum">
              <a:rPr lang="en-US" smtClean="0"/>
              <a:t>9</a:t>
            </a:fld>
            <a:endParaRPr lang="en-US"/>
          </a:p>
        </p:txBody>
      </p:sp>
    </p:spTree>
    <p:extLst>
      <p:ext uri="{BB962C8B-B14F-4D97-AF65-F5344CB8AC3E}">
        <p14:creationId xmlns:p14="http://schemas.microsoft.com/office/powerpoint/2010/main" val="947883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February 2014, the US ATLAS project launched ATLAS Connect (http://</a:t>
            </a:r>
            <a:r>
              <a:rPr lang="en-US" sz="1200" kern="1200" dirty="0" err="1" smtClean="0">
                <a:solidFill>
                  <a:schemeClr val="tx1"/>
                </a:solidFill>
                <a:effectLst/>
                <a:latin typeface="+mn-lt"/>
                <a:ea typeface="+mn-ea"/>
                <a:cs typeface="+mn-cs"/>
              </a:rPr>
              <a:t>connect.usatlas.org</a:t>
            </a:r>
            <a:r>
              <a:rPr lang="en-US" sz="1200" kern="1200" dirty="0" smtClean="0">
                <a:solidFill>
                  <a:schemeClr val="tx1"/>
                </a:solidFill>
                <a:effectLst/>
                <a:latin typeface="+mn-lt"/>
                <a:ea typeface="+mn-ea"/>
                <a:cs typeface="+mn-cs"/>
              </a:rPr>
              <a:t>/), which provides a version of OSG Connect tailored to the US ATLAS physics community. Like OSG Connect, ATLAS Connect supports sign in via CILogon for federated InCommon access. In support of ATLAS Connect, CILogon-HA staff worked with InCommon staff to increase the number of InCommon identity providers available to ATLAS Connect users. In January 2014, out of 44 US ATLAS collaborating institutions, 40 operated InCommon identity providers of which 23 interoperated with CILogon. As of May 2014, an additional 7 of those identity providers are interoperating with CILogon in support of ATLAS Connect.</a:t>
            </a:r>
            <a:r>
              <a:rPr lang="en-US" dirty="0" smtClean="0">
                <a:effectLst/>
              </a:rPr>
              <a:t> 3 more since then. 23+10=33 total</a:t>
            </a:r>
            <a:r>
              <a:rPr lang="en-US" baseline="0" dirty="0" smtClean="0">
                <a:effectLst/>
              </a:rPr>
              <a:t> out of 44.</a:t>
            </a:r>
            <a:endParaRPr lang="en-US" dirty="0"/>
          </a:p>
        </p:txBody>
      </p:sp>
      <p:sp>
        <p:nvSpPr>
          <p:cNvPr id="4" name="Slide Number Placeholder 3"/>
          <p:cNvSpPr>
            <a:spLocks noGrp="1"/>
          </p:cNvSpPr>
          <p:nvPr>
            <p:ph type="sldNum" sz="quarter" idx="10"/>
          </p:nvPr>
        </p:nvSpPr>
        <p:spPr/>
        <p:txBody>
          <a:bodyPr/>
          <a:lstStyle/>
          <a:p>
            <a:fld id="{751E0460-094B-E64C-B5F9-E66C9F4C7D4C}" type="slidenum">
              <a:rPr lang="en-US" smtClean="0"/>
              <a:t>10</a:t>
            </a:fld>
            <a:endParaRPr lang="en-US"/>
          </a:p>
        </p:txBody>
      </p:sp>
    </p:spTree>
    <p:extLst>
      <p:ext uri="{BB962C8B-B14F-4D97-AF65-F5344CB8AC3E}">
        <p14:creationId xmlns:p14="http://schemas.microsoft.com/office/powerpoint/2010/main" val="332791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718BF28-C3F1-8841-BC02-552088B9B66D}" type="slidenum">
              <a:rPr lang="en-US" smtClean="0"/>
              <a:t>11</a:t>
            </a:fld>
            <a:endParaRPr lang="en-US"/>
          </a:p>
        </p:txBody>
      </p:sp>
    </p:spTree>
    <p:extLst>
      <p:ext uri="{BB962C8B-B14F-4D97-AF65-F5344CB8AC3E}">
        <p14:creationId xmlns:p14="http://schemas.microsoft.com/office/powerpoint/2010/main" val="303469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more IdPs to CILogon continues to be a major focus. InCommon Research &amp; Scholarship program helps.</a:t>
            </a:r>
          </a:p>
          <a:p>
            <a:r>
              <a:rPr lang="en-US" baseline="0" dirty="0" smtClean="0"/>
              <a:t>This year special focus on IdPs desired by ATLAS as previously discussed.</a:t>
            </a:r>
            <a:endParaRPr lang="en-US" dirty="0"/>
          </a:p>
        </p:txBody>
      </p:sp>
      <p:sp>
        <p:nvSpPr>
          <p:cNvPr id="4" name="Slide Number Placeholder 3"/>
          <p:cNvSpPr>
            <a:spLocks noGrp="1"/>
          </p:cNvSpPr>
          <p:nvPr>
            <p:ph type="sldNum" sz="quarter" idx="10"/>
          </p:nvPr>
        </p:nvSpPr>
        <p:spPr/>
        <p:txBody>
          <a:bodyPr/>
          <a:lstStyle/>
          <a:p>
            <a:fld id="{751E0460-094B-E64C-B5F9-E66C9F4C7D4C}" type="slidenum">
              <a:rPr lang="en-US" smtClean="0"/>
              <a:t>12</a:t>
            </a:fld>
            <a:endParaRPr lang="en-US"/>
          </a:p>
        </p:txBody>
      </p:sp>
    </p:spTree>
    <p:extLst>
      <p:ext uri="{BB962C8B-B14F-4D97-AF65-F5344CB8AC3E}">
        <p14:creationId xmlns:p14="http://schemas.microsoft.com/office/powerpoint/2010/main" val="385815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steady growth in user base. now </a:t>
            </a:r>
            <a:r>
              <a:rPr lang="en-US" dirty="0" smtClean="0"/>
              <a:t>over 3,000 </a:t>
            </a:r>
            <a:r>
              <a:rPr lang="en-US" dirty="0" smtClean="0"/>
              <a:t>users</a:t>
            </a:r>
          </a:p>
          <a:p>
            <a:r>
              <a:rPr lang="en-US" dirty="0" smtClean="0"/>
              <a:t>Apr 2013 – LIGO use started</a:t>
            </a:r>
          </a:p>
          <a:p>
            <a:r>
              <a:rPr lang="en-US" dirty="0" smtClean="0"/>
              <a:t>August</a:t>
            </a:r>
            <a:r>
              <a:rPr lang="en-US" baseline="0" dirty="0" smtClean="0"/>
              <a:t> 2013 – OSG Connect</a:t>
            </a:r>
            <a:endParaRPr lang="en-US" dirty="0"/>
          </a:p>
        </p:txBody>
      </p:sp>
      <p:sp>
        <p:nvSpPr>
          <p:cNvPr id="4" name="Slide Number Placeholder 3"/>
          <p:cNvSpPr>
            <a:spLocks noGrp="1"/>
          </p:cNvSpPr>
          <p:nvPr>
            <p:ph type="sldNum" sz="quarter" idx="10"/>
          </p:nvPr>
        </p:nvSpPr>
        <p:spPr/>
        <p:txBody>
          <a:bodyPr/>
          <a:lstStyle/>
          <a:p>
            <a:fld id="{751E0460-094B-E64C-B5F9-E66C9F4C7D4C}" type="slidenum">
              <a:rPr lang="en-US" smtClean="0"/>
              <a:t>13</a:t>
            </a:fld>
            <a:endParaRPr lang="en-US"/>
          </a:p>
        </p:txBody>
      </p:sp>
    </p:spTree>
    <p:extLst>
      <p:ext uri="{BB962C8B-B14F-4D97-AF65-F5344CB8AC3E}">
        <p14:creationId xmlns:p14="http://schemas.microsoft.com/office/powerpoint/2010/main" val="362549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25% of InCommon IdPs have signed on to R&amp;S;</a:t>
            </a:r>
            <a:r>
              <a:rPr lang="en-US" baseline="0" dirty="0" smtClean="0"/>
              <a:t> REFEDS R&amp;S being discussed.</a:t>
            </a:r>
            <a:endParaRPr lang="en-US" dirty="0" smtClean="0"/>
          </a:p>
          <a:p>
            <a:r>
              <a:rPr lang="en-US" dirty="0" smtClean="0"/>
              <a:t>continued debate about US-EU data</a:t>
            </a:r>
            <a:r>
              <a:rPr lang="en-US" baseline="0" dirty="0" smtClean="0"/>
              <a:t> exchange; changes to EU privacy legislation coming</a:t>
            </a:r>
          </a:p>
          <a:p>
            <a:r>
              <a:rPr lang="en-US" baseline="0" dirty="0" smtClean="0"/>
              <a:t>right to be forgotten in EU shows personal ownership over data; opposite of US </a:t>
            </a:r>
            <a:r>
              <a:rPr lang="en-US" baseline="0" dirty="0" smtClean="0"/>
              <a:t>perspective</a:t>
            </a:r>
          </a:p>
          <a:p>
            <a:r>
              <a:rPr lang="en-US" baseline="0" dirty="0" smtClean="0"/>
              <a:t>REFEDS Code of Conduct</a:t>
            </a:r>
            <a:endParaRPr lang="en-US" dirty="0"/>
          </a:p>
        </p:txBody>
      </p:sp>
      <p:sp>
        <p:nvSpPr>
          <p:cNvPr id="4" name="Slide Number Placeholder 3"/>
          <p:cNvSpPr>
            <a:spLocks noGrp="1"/>
          </p:cNvSpPr>
          <p:nvPr>
            <p:ph type="sldNum" sz="quarter" idx="10"/>
          </p:nvPr>
        </p:nvSpPr>
        <p:spPr/>
        <p:txBody>
          <a:bodyPr/>
          <a:lstStyle/>
          <a:p>
            <a:fld id="{751E0460-094B-E64C-B5F9-E66C9F4C7D4C}" type="slidenum">
              <a:rPr lang="en-US" smtClean="0"/>
              <a:t>15</a:t>
            </a:fld>
            <a:endParaRPr lang="en-US"/>
          </a:p>
        </p:txBody>
      </p:sp>
    </p:spTree>
    <p:extLst>
      <p:ext uri="{BB962C8B-B14F-4D97-AF65-F5344CB8AC3E}">
        <p14:creationId xmlns:p14="http://schemas.microsoft.com/office/powerpoint/2010/main" val="3707289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9/15/14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7" name="Title 1"/>
          <p:cNvSpPr txBox="1">
            <a:spLocks/>
          </p:cNvSpPr>
          <p:nvPr userDrawn="1"/>
        </p:nvSpPr>
        <p:spPr>
          <a:xfrm>
            <a:off x="754468" y="6356349"/>
            <a:ext cx="1614082" cy="365125"/>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smtClean="0">
                <a:ln>
                  <a:noFill/>
                </a:ln>
                <a:solidFill>
                  <a:srgbClr val="669966"/>
                </a:solidFill>
                <a:effectLst/>
                <a:uLnTx/>
                <a:uFillTx/>
                <a:latin typeface="Arial"/>
                <a:ea typeface="+mj-ea"/>
                <a:cs typeface="Arial"/>
              </a:rPr>
              <a:t>CILogon</a:t>
            </a:r>
          </a:p>
        </p:txBody>
      </p:sp>
      <p:pic>
        <p:nvPicPr>
          <p:cNvPr id="9" name="Picture 8" descr="cilogon-logo-250x250.png"/>
          <p:cNvPicPr>
            <a:picLocks noChangeAspect="1"/>
          </p:cNvPicPr>
          <p:nvPr userDrawn="1"/>
        </p:nvPicPr>
        <p:blipFill>
          <a:blip r:embed="rId13"/>
          <a:stretch>
            <a:fillRect/>
          </a:stretch>
        </p:blipFill>
        <p:spPr>
          <a:xfrm>
            <a:off x="457200" y="6340468"/>
            <a:ext cx="381006" cy="381006"/>
          </a:xfrm>
          <a:prstGeom prst="rect">
            <a:avLst/>
          </a:prstGeom>
        </p:spPr>
      </p:pic>
      <p:sp>
        <p:nvSpPr>
          <p:cNvPr id="10" name="Title 1"/>
          <p:cNvSpPr txBox="1">
            <a:spLocks/>
          </p:cNvSpPr>
          <p:nvPr userDrawn="1"/>
        </p:nvSpPr>
        <p:spPr>
          <a:xfrm>
            <a:off x="5907842" y="6356350"/>
            <a:ext cx="2778958" cy="365125"/>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smtClean="0">
                <a:ln>
                  <a:noFill/>
                </a:ln>
                <a:solidFill>
                  <a:srgbClr val="669966"/>
                </a:solidFill>
                <a:effectLst/>
                <a:uLnTx/>
                <a:uFillTx/>
                <a:latin typeface="Arial"/>
                <a:ea typeface="+mj-ea"/>
                <a:cs typeface="Arial"/>
              </a:rPr>
              <a:t>www.cilogon.org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693984"/>
            <a:ext cx="6400800" cy="4571130"/>
          </a:xfrm>
        </p:spPr>
        <p:txBody>
          <a:bodyPr>
            <a:normAutofit/>
          </a:bodyPr>
          <a:lstStyle/>
          <a:p>
            <a:r>
              <a:rPr lang="en-US" b="1" dirty="0" smtClean="0">
                <a:solidFill>
                  <a:srgbClr val="000000"/>
                </a:solidFill>
              </a:rPr>
              <a:t>CILogon-HA:</a:t>
            </a:r>
            <a:br>
              <a:rPr lang="en-US" b="1" dirty="0" smtClean="0">
                <a:solidFill>
                  <a:srgbClr val="000000"/>
                </a:solidFill>
              </a:rPr>
            </a:br>
            <a:r>
              <a:rPr lang="en-US" b="1" dirty="0" smtClean="0">
                <a:solidFill>
                  <a:srgbClr val="000000"/>
                </a:solidFill>
              </a:rPr>
              <a:t>Higher </a:t>
            </a:r>
            <a:r>
              <a:rPr lang="en-US" b="1" dirty="0">
                <a:solidFill>
                  <a:srgbClr val="000000"/>
                </a:solidFill>
              </a:rPr>
              <a:t>Assurance Federated Identities for DOE </a:t>
            </a:r>
            <a:r>
              <a:rPr lang="en-US" b="1" dirty="0" smtClean="0">
                <a:solidFill>
                  <a:srgbClr val="000000"/>
                </a:solidFill>
              </a:rPr>
              <a:t>Science</a:t>
            </a:r>
          </a:p>
          <a:p>
            <a:endParaRPr lang="en-US" dirty="0">
              <a:solidFill>
                <a:srgbClr val="000000"/>
              </a:solidFill>
            </a:endParaRPr>
          </a:p>
          <a:p>
            <a:r>
              <a:rPr lang="en-US" dirty="0" smtClean="0">
                <a:solidFill>
                  <a:srgbClr val="000000"/>
                </a:solidFill>
              </a:rPr>
              <a:t>September 2014 Update</a:t>
            </a:r>
          </a:p>
          <a:p>
            <a:endParaRPr lang="en-US" dirty="0">
              <a:solidFill>
                <a:srgbClr val="000000"/>
              </a:solidFill>
            </a:endParaRPr>
          </a:p>
          <a:p>
            <a:r>
              <a:rPr lang="en-US" dirty="0" smtClean="0">
                <a:solidFill>
                  <a:srgbClr val="000000"/>
                </a:solidFill>
              </a:rPr>
              <a:t>Jim Basney</a:t>
            </a:r>
            <a:br>
              <a:rPr lang="en-US" dirty="0" smtClean="0">
                <a:solidFill>
                  <a:srgbClr val="000000"/>
                </a:solidFill>
              </a:rPr>
            </a:br>
            <a:r>
              <a:rPr lang="en-US" dirty="0" smtClean="0">
                <a:solidFill>
                  <a:srgbClr val="000000"/>
                </a:solidFill>
              </a:rPr>
              <a:t>jbasney@ncsa.illinois.edu</a:t>
            </a:r>
            <a:endParaRPr lang="en-US" dirty="0">
              <a:solidFill>
                <a:srgbClr val="000000"/>
              </a:solidFill>
            </a:endParaRPr>
          </a:p>
        </p:txBody>
      </p:sp>
      <p:sp>
        <p:nvSpPr>
          <p:cNvPr id="5" name="TextBox 4"/>
          <p:cNvSpPr txBox="1"/>
          <p:nvPr/>
        </p:nvSpPr>
        <p:spPr>
          <a:xfrm>
            <a:off x="0" y="6060130"/>
            <a:ext cx="9143999" cy="738664"/>
          </a:xfrm>
          <a:prstGeom prst="rect">
            <a:avLst/>
          </a:prstGeom>
          <a:noFill/>
        </p:spPr>
        <p:txBody>
          <a:bodyPr wrap="square" rtlCol="0">
            <a:spAutoFit/>
          </a:bodyPr>
          <a:lstStyle/>
          <a:p>
            <a:r>
              <a:rPr lang="en-US" sz="1400" dirty="0" smtClean="0"/>
              <a:t>This material is based upon </a:t>
            </a:r>
            <a:r>
              <a:rPr lang="en-US" sz="1400" dirty="0"/>
              <a:t>work supported by the </a:t>
            </a:r>
            <a:r>
              <a:rPr lang="en-US" sz="1400" dirty="0" smtClean="0"/>
              <a:t>Department </a:t>
            </a:r>
            <a:r>
              <a:rPr lang="en-US" sz="1400" dirty="0"/>
              <a:t>of Energy under award number DE-SC0008597. Any opinions, findings, and conclusions or recommendations expressed in this material are those of the authors and do not necessarily reflect the views of the United States Government or any agency thereof.</a:t>
            </a:r>
            <a:endParaRPr lang="en-US" sz="1400"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Used by ATLAS Connect</a:t>
            </a:r>
            <a:endParaRPr lang="en-US" dirty="0"/>
          </a:p>
        </p:txBody>
      </p:sp>
      <p:pic>
        <p:nvPicPr>
          <p:cNvPr id="3" name="Picture 2" descr="20140914-atlasconnec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5" y="1689139"/>
            <a:ext cx="6381750" cy="4152900"/>
          </a:xfrm>
          <a:prstGeom prst="rect">
            <a:avLst/>
          </a:prstGeom>
        </p:spPr>
      </p:pic>
      <p:sp>
        <p:nvSpPr>
          <p:cNvPr id="4" name="Oval 3"/>
          <p:cNvSpPr/>
          <p:nvPr/>
        </p:nvSpPr>
        <p:spPr>
          <a:xfrm>
            <a:off x="2746940" y="3625981"/>
            <a:ext cx="2099733" cy="38248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516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CILogon and XSEDE</a:t>
            </a:r>
            <a:endParaRPr lang="en-US" dirty="0"/>
          </a:p>
        </p:txBody>
      </p:sp>
      <p:sp>
        <p:nvSpPr>
          <p:cNvPr id="4" name="Content Placeholder 3"/>
          <p:cNvSpPr>
            <a:spLocks noGrp="1"/>
          </p:cNvSpPr>
          <p:nvPr>
            <p:ph idx="1"/>
          </p:nvPr>
        </p:nvSpPr>
        <p:spPr/>
        <p:txBody>
          <a:bodyPr>
            <a:normAutofit fontScale="92500"/>
          </a:bodyPr>
          <a:lstStyle/>
          <a:p>
            <a:r>
              <a:rPr lang="en-US" dirty="0" smtClean="0"/>
              <a:t>CILogon is</a:t>
            </a:r>
          </a:p>
          <a:p>
            <a:pPr lvl="1"/>
            <a:r>
              <a:rPr lang="en-US" dirty="0" smtClean="0"/>
              <a:t>a component in the XSEDE architecture</a:t>
            </a:r>
          </a:p>
          <a:p>
            <a:pPr lvl="1"/>
            <a:r>
              <a:rPr lang="en-US" dirty="0" smtClean="0"/>
              <a:t>following the XSEDE engineering process: architecture, design, and security reviews and operational acceptance tests</a:t>
            </a:r>
          </a:p>
          <a:p>
            <a:r>
              <a:rPr lang="en-US" dirty="0" smtClean="0"/>
              <a:t>XSEDE provides sustained operational support to CILogon users (ATLAS, DataONE, OOI, OSG, KBASE, LIGO, etc.)</a:t>
            </a:r>
          </a:p>
          <a:p>
            <a:r>
              <a:rPr lang="en-US" dirty="0" smtClean="0"/>
              <a:t>Including backup CILogon instance at NICS</a:t>
            </a:r>
            <a:endParaRPr lang="en-US" dirty="0"/>
          </a:p>
        </p:txBody>
      </p:sp>
      <p:pic>
        <p:nvPicPr>
          <p:cNvPr id="5" name="Picture 4" descr="xsede-full-color.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457200"/>
            <a:ext cx="3924300" cy="1485900"/>
          </a:xfrm>
          <a:prstGeom prst="rect">
            <a:avLst/>
          </a:prstGeom>
        </p:spPr>
      </p:pic>
      <p:sp>
        <p:nvSpPr>
          <p:cNvPr id="7" name="Title 1"/>
          <p:cNvSpPr txBox="1">
            <a:spLocks/>
          </p:cNvSpPr>
          <p:nvPr/>
        </p:nvSpPr>
        <p:spPr>
          <a:xfrm>
            <a:off x="1320588" y="274638"/>
            <a:ext cx="2795263" cy="1143000"/>
          </a:xfrm>
          <a:prstGeom prst="rect">
            <a:avLst/>
          </a:prstGeom>
          <a:solidFill>
            <a:srgbClr val="FFFFFF"/>
          </a:solidFill>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800" b="1" i="1" u="none" strike="noStrike" kern="1200" cap="none" spc="0" normalizeH="0" baseline="0" noProof="0" dirty="0" smtClean="0">
                <a:ln>
                  <a:noFill/>
                </a:ln>
                <a:solidFill>
                  <a:srgbClr val="669966"/>
                </a:solidFill>
                <a:effectLst/>
                <a:uLnTx/>
                <a:uFillTx/>
                <a:latin typeface="Arial"/>
                <a:ea typeface="+mj-ea"/>
                <a:cs typeface="Arial"/>
              </a:rPr>
              <a:t>CILogon</a:t>
            </a:r>
          </a:p>
        </p:txBody>
      </p:sp>
    </p:spTree>
    <p:extLst>
      <p:ext uri="{BB962C8B-B14F-4D97-AF65-F5344CB8AC3E}">
        <p14:creationId xmlns:p14="http://schemas.microsoft.com/office/powerpoint/2010/main" val="3212127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029337801"/>
              </p:ext>
            </p:extLst>
          </p:nvPr>
        </p:nvGraphicFramePr>
        <p:xfrm>
          <a:off x="0" y="235692"/>
          <a:ext cx="9144000" cy="6064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62484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279653153"/>
              </p:ext>
            </p:extLst>
          </p:nvPr>
        </p:nvGraphicFramePr>
        <p:xfrm>
          <a:off x="0" y="0"/>
          <a:ext cx="9144000" cy="64029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85267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Journal Article</a:t>
            </a:r>
            <a:endParaRPr lang="en-US" dirty="0"/>
          </a:p>
        </p:txBody>
      </p:sp>
      <p:sp>
        <p:nvSpPr>
          <p:cNvPr id="3" name="Content Placeholder 2"/>
          <p:cNvSpPr>
            <a:spLocks noGrp="1"/>
          </p:cNvSpPr>
          <p:nvPr>
            <p:ph idx="1"/>
          </p:nvPr>
        </p:nvSpPr>
        <p:spPr>
          <a:xfrm>
            <a:off x="457200" y="2447920"/>
            <a:ext cx="7269585" cy="3678243"/>
          </a:xfrm>
        </p:spPr>
        <p:txBody>
          <a:bodyPr>
            <a:normAutofit/>
          </a:bodyPr>
          <a:lstStyle/>
          <a:p>
            <a:pPr marL="0" indent="0">
              <a:buNone/>
            </a:pPr>
            <a:r>
              <a:rPr lang="en-US" sz="2400" dirty="0"/>
              <a:t>Jim Basney, Terry Fleury, and Jeff Gaynor, "CILogon: A Federated X.509 Certification Authority </a:t>
            </a:r>
            <a:r>
              <a:rPr lang="en-US" sz="2400" dirty="0" smtClean="0"/>
              <a:t>for CyberInfrastructure </a:t>
            </a:r>
            <a:r>
              <a:rPr lang="en-US" sz="2400" dirty="0"/>
              <a:t>Logon," Concurrency and Computation: Practice and Experience, Volume 26, Issue 13, pages 2225-2239, September 2014. </a:t>
            </a:r>
            <a:r>
              <a:rPr lang="en-US" sz="2400" dirty="0" smtClean="0"/>
              <a:t/>
            </a:r>
            <a:br>
              <a:rPr lang="en-US" sz="2400" dirty="0" smtClean="0"/>
            </a:br>
            <a:r>
              <a:rPr lang="en-US" sz="2400" dirty="0" smtClean="0"/>
              <a:t>http</a:t>
            </a:r>
            <a:r>
              <a:rPr lang="en-US" sz="2400" dirty="0"/>
              <a:t>://</a:t>
            </a:r>
            <a:r>
              <a:rPr lang="en-US" sz="2400" dirty="0" err="1"/>
              <a:t>dx.doi.org</a:t>
            </a:r>
            <a:r>
              <a:rPr lang="en-US" sz="2400" dirty="0"/>
              <a:t>/10.1002/cpe.3265</a:t>
            </a:r>
          </a:p>
        </p:txBody>
      </p:sp>
      <p:pic>
        <p:nvPicPr>
          <p:cNvPr id="4" name="Picture 3"/>
          <p:cNvPicPr>
            <a:picLocks noChangeAspect="1"/>
          </p:cNvPicPr>
          <p:nvPr/>
        </p:nvPicPr>
        <p:blipFill>
          <a:blip r:embed="rId2"/>
          <a:stretch>
            <a:fillRect/>
          </a:stretch>
        </p:blipFill>
        <p:spPr>
          <a:xfrm>
            <a:off x="7726785" y="2808859"/>
            <a:ext cx="1282700" cy="1663700"/>
          </a:xfrm>
          <a:prstGeom prst="rect">
            <a:avLst/>
          </a:prstGeom>
        </p:spPr>
      </p:pic>
    </p:spTree>
    <p:extLst>
      <p:ext uri="{BB962C8B-B14F-4D97-AF65-F5344CB8AC3E}">
        <p14:creationId xmlns:p14="http://schemas.microsoft.com/office/powerpoint/2010/main" val="36140489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t>
            </a:r>
            <a:r>
              <a:rPr lang="en-US" dirty="0"/>
              <a:t>question does your research motivate you to now ask</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What models </a:t>
            </a:r>
            <a:r>
              <a:rPr lang="en-US" dirty="0" smtClean="0"/>
              <a:t>are effective for exchange </a:t>
            </a:r>
            <a:r>
              <a:rPr lang="en-US" dirty="0" smtClean="0"/>
              <a:t>of user </a:t>
            </a:r>
            <a:r>
              <a:rPr lang="en-US" dirty="0" smtClean="0"/>
              <a:t>information in distributed systems?</a:t>
            </a:r>
            <a:endParaRPr lang="en-US" dirty="0" smtClean="0"/>
          </a:p>
          <a:p>
            <a:pPr lvl="1"/>
            <a:r>
              <a:rPr lang="en-US" dirty="0" smtClean="0"/>
              <a:t>need user info for authentication</a:t>
            </a:r>
            <a:r>
              <a:rPr lang="en-US" dirty="0" smtClean="0"/>
              <a:t>, authorization, accounting, incident response, troubleshooting</a:t>
            </a:r>
          </a:p>
          <a:p>
            <a:pPr lvl="1"/>
            <a:r>
              <a:rPr lang="en-US" dirty="0" smtClean="0"/>
              <a:t>models: virtual </a:t>
            </a:r>
            <a:r>
              <a:rPr lang="en-US" dirty="0" smtClean="0"/>
              <a:t>organization, </a:t>
            </a:r>
            <a:r>
              <a:rPr lang="en-US" dirty="0" smtClean="0"/>
              <a:t>gateways/hubs, </a:t>
            </a:r>
            <a:r>
              <a:rPr lang="en-US" dirty="0" smtClean="0"/>
              <a:t>user </a:t>
            </a:r>
            <a:r>
              <a:rPr lang="en-US" dirty="0" smtClean="0"/>
              <a:t>consent/control, certification (InCommon R&amp;S, IGTF), self-asserted </a:t>
            </a:r>
            <a:r>
              <a:rPr lang="en-US" dirty="0" smtClean="0"/>
              <a:t>compliance (InCommon Bronze, REFEDS </a:t>
            </a:r>
            <a:r>
              <a:rPr lang="en-US" dirty="0" err="1" smtClean="0"/>
              <a:t>CoC</a:t>
            </a:r>
            <a:r>
              <a:rPr lang="en-US" dirty="0" smtClean="0"/>
              <a:t>)</a:t>
            </a:r>
            <a:endParaRPr lang="en-US" dirty="0" smtClean="0"/>
          </a:p>
          <a:p>
            <a:pPr lvl="1"/>
            <a:r>
              <a:rPr lang="en-US" dirty="0" smtClean="0"/>
              <a:t>challenges: regulatory, scaling, information </a:t>
            </a:r>
            <a:r>
              <a:rPr lang="en-US" dirty="0" smtClean="0"/>
              <a:t>quality</a:t>
            </a:r>
            <a:r>
              <a:rPr lang="en-US" dirty="0"/>
              <a:t>/</a:t>
            </a:r>
            <a:r>
              <a:rPr lang="en-US" dirty="0" smtClean="0"/>
              <a:t>timeliness</a:t>
            </a:r>
            <a:r>
              <a:rPr lang="en-US" dirty="0" smtClean="0"/>
              <a:t>, </a:t>
            </a:r>
            <a:r>
              <a:rPr lang="en-US" dirty="0" smtClean="0"/>
              <a:t>misaligned goals</a:t>
            </a:r>
            <a:endParaRPr lang="en-US" dirty="0" smtClean="0"/>
          </a:p>
          <a:p>
            <a:pPr lvl="1"/>
            <a:r>
              <a:rPr lang="en-US" dirty="0" smtClean="0"/>
              <a:t>Who </a:t>
            </a:r>
            <a:r>
              <a:rPr lang="en-US" dirty="0" smtClean="0"/>
              <a:t>owns/controls </a:t>
            </a:r>
            <a:r>
              <a:rPr lang="en-US" dirty="0" smtClean="0"/>
              <a:t>the data</a:t>
            </a:r>
            <a:r>
              <a:rPr lang="en-US" dirty="0" smtClean="0"/>
              <a:t>?</a:t>
            </a:r>
            <a:endParaRPr lang="en-US" dirty="0"/>
          </a:p>
        </p:txBody>
      </p:sp>
    </p:spTree>
    <p:extLst>
      <p:ext uri="{BB962C8B-B14F-4D97-AF65-F5344CB8AC3E}">
        <p14:creationId xmlns:p14="http://schemas.microsoft.com/office/powerpoint/2010/main" val="30398472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smtClean="0"/>
          </a:p>
          <a:p>
            <a:pPr marL="0" indent="0" algn="ctr">
              <a:buNone/>
            </a:pPr>
            <a:r>
              <a:rPr lang="en-US" dirty="0" smtClean="0"/>
              <a:t>jbasney@ncsa.illinois.edu</a:t>
            </a:r>
          </a:p>
          <a:p>
            <a:pPr marL="0" indent="0" algn="ctr">
              <a:buNone/>
            </a:pPr>
            <a:endParaRPr lang="en-US" dirty="0"/>
          </a:p>
          <a:p>
            <a:pPr marL="0" indent="0" algn="ctr">
              <a:buNone/>
            </a:pPr>
            <a:r>
              <a:rPr lang="en-US" dirty="0" err="1" smtClean="0"/>
              <a:t>www.cilogon.org</a:t>
            </a:r>
            <a:endParaRPr lang="en-US" dirty="0" smtClean="0"/>
          </a:p>
        </p:txBody>
      </p:sp>
    </p:spTree>
    <p:extLst>
      <p:ext uri="{BB962C8B-B14F-4D97-AF65-F5344CB8AC3E}">
        <p14:creationId xmlns:p14="http://schemas.microsoft.com/office/powerpoint/2010/main" val="42166192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CILogon – https://cilogon.org/</a:t>
            </a:r>
            <a:endParaRPr lang="en-US" dirty="0"/>
          </a:p>
        </p:txBody>
      </p:sp>
      <p:sp>
        <p:nvSpPr>
          <p:cNvPr id="3" name="Content Placeholder 2"/>
          <p:cNvSpPr>
            <a:spLocks noGrp="1"/>
          </p:cNvSpPr>
          <p:nvPr>
            <p:ph idx="1"/>
          </p:nvPr>
        </p:nvSpPr>
        <p:spPr>
          <a:xfrm>
            <a:off x="457201" y="1600200"/>
            <a:ext cx="3962400" cy="4525963"/>
          </a:xfrm>
        </p:spPr>
        <p:txBody>
          <a:bodyPr/>
          <a:lstStyle/>
          <a:p>
            <a:r>
              <a:rPr lang="en-US" dirty="0" smtClean="0"/>
              <a:t>Provides personal digital certificates for access to cyberinfrastructure</a:t>
            </a:r>
          </a:p>
          <a:p>
            <a:r>
              <a:rPr lang="en-US" dirty="0" smtClean="0"/>
              <a:t>Uses federated authentication for user identification</a:t>
            </a:r>
          </a:p>
          <a:p>
            <a:endParaRPr lang="en-US" dirty="0"/>
          </a:p>
        </p:txBody>
      </p:sp>
      <p:pic>
        <p:nvPicPr>
          <p:cNvPr id="5" name="Picture 4" descr="2013-07-cilogonhom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1" y="1600200"/>
            <a:ext cx="4632960" cy="3848100"/>
          </a:xfrm>
          <a:prstGeom prst="rect">
            <a:avLst/>
          </a:prstGeom>
        </p:spPr>
      </p:pic>
    </p:spTree>
    <p:extLst>
      <p:ext uri="{BB962C8B-B14F-4D97-AF65-F5344CB8AC3E}">
        <p14:creationId xmlns:p14="http://schemas.microsoft.com/office/powerpoint/2010/main" val="10477440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3-07-google2f.tiff"/>
          <p:cNvPicPr>
            <a:picLocks noChangeAspect="1"/>
          </p:cNvPicPr>
          <p:nvPr/>
        </p:nvPicPr>
        <p:blipFill rotWithShape="1">
          <a:blip r:embed="rId2">
            <a:extLst>
              <a:ext uri="{28A0092B-C50C-407E-A947-70E740481C1C}">
                <a14:useLocalDpi xmlns:a14="http://schemas.microsoft.com/office/drawing/2010/main" val="0"/>
              </a:ext>
            </a:extLst>
          </a:blip>
          <a:srcRect b="20815"/>
          <a:stretch/>
        </p:blipFill>
        <p:spPr>
          <a:xfrm>
            <a:off x="5699760" y="4327843"/>
            <a:ext cx="2987040" cy="1874520"/>
          </a:xfrm>
          <a:prstGeom prst="rect">
            <a:avLst/>
          </a:prstGeom>
        </p:spPr>
      </p:pic>
      <p:sp>
        <p:nvSpPr>
          <p:cNvPr id="2" name="Title 1"/>
          <p:cNvSpPr>
            <a:spLocks noGrp="1"/>
          </p:cNvSpPr>
          <p:nvPr>
            <p:ph type="title"/>
          </p:nvPr>
        </p:nvSpPr>
        <p:spPr/>
        <p:txBody>
          <a:bodyPr/>
          <a:lstStyle/>
          <a:p>
            <a:r>
              <a:rPr lang="en-US" dirty="0" smtClean="0"/>
              <a:t>Federated Authentication</a:t>
            </a:r>
            <a:endParaRPr lang="en-US" dirty="0"/>
          </a:p>
        </p:txBody>
      </p:sp>
      <p:sp>
        <p:nvSpPr>
          <p:cNvPr id="3" name="Content Placeholder 2"/>
          <p:cNvSpPr>
            <a:spLocks noGrp="1"/>
          </p:cNvSpPr>
          <p:nvPr>
            <p:ph idx="1"/>
          </p:nvPr>
        </p:nvSpPr>
        <p:spPr/>
        <p:txBody>
          <a:bodyPr/>
          <a:lstStyle/>
          <a:p>
            <a:r>
              <a:rPr lang="en-US" dirty="0" smtClean="0"/>
              <a:t>Log on to CILogon using your campus (InCommon) or Google (OpenID) account</a:t>
            </a:r>
            <a:endParaRPr lang="en-US" dirty="0"/>
          </a:p>
        </p:txBody>
      </p:sp>
      <p:pic>
        <p:nvPicPr>
          <p:cNvPr id="5" name="Picture 4" descr="2013-07-cilogon-google-login.tiff"/>
          <p:cNvPicPr>
            <a:picLocks noChangeAspect="1"/>
          </p:cNvPicPr>
          <p:nvPr/>
        </p:nvPicPr>
        <p:blipFill rotWithShape="1">
          <a:blip r:embed="rId3">
            <a:extLst>
              <a:ext uri="{28A0092B-C50C-407E-A947-70E740481C1C}">
                <a14:useLocalDpi xmlns:a14="http://schemas.microsoft.com/office/drawing/2010/main" val="0"/>
              </a:ext>
            </a:extLst>
          </a:blip>
          <a:srcRect b="20186"/>
          <a:stretch/>
        </p:blipFill>
        <p:spPr>
          <a:xfrm>
            <a:off x="4246880" y="2890838"/>
            <a:ext cx="4439920" cy="2185416"/>
          </a:xfrm>
          <a:prstGeom prst="rect">
            <a:avLst/>
          </a:prstGeom>
        </p:spPr>
      </p:pic>
      <p:pic>
        <p:nvPicPr>
          <p:cNvPr id="4" name="Picture 3" descr="2013-07-uiuc-login.tiff"/>
          <p:cNvPicPr>
            <a:picLocks noChangeAspect="1"/>
          </p:cNvPicPr>
          <p:nvPr/>
        </p:nvPicPr>
        <p:blipFill rotWithShape="1">
          <a:blip r:embed="rId4">
            <a:extLst>
              <a:ext uri="{28A0092B-C50C-407E-A947-70E740481C1C}">
                <a14:useLocalDpi xmlns:a14="http://schemas.microsoft.com/office/drawing/2010/main" val="0"/>
              </a:ext>
            </a:extLst>
          </a:blip>
          <a:srcRect t="5" b="73014"/>
          <a:stretch/>
        </p:blipFill>
        <p:spPr>
          <a:xfrm>
            <a:off x="804334" y="3520401"/>
            <a:ext cx="3159760" cy="1953154"/>
          </a:xfrm>
          <a:prstGeom prst="rect">
            <a:avLst/>
          </a:prstGeom>
        </p:spPr>
      </p:pic>
    </p:spTree>
    <p:extLst>
      <p:ext uri="{BB962C8B-B14F-4D97-AF65-F5344CB8AC3E}">
        <p14:creationId xmlns:p14="http://schemas.microsoft.com/office/powerpoint/2010/main" val="15400538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InCommon and IGTF</a:t>
            </a:r>
            <a:endParaRPr lang="en-US" dirty="0"/>
          </a:p>
        </p:txBody>
      </p:sp>
      <p:sp>
        <p:nvSpPr>
          <p:cNvPr id="3" name="Content Placeholder 2"/>
          <p:cNvSpPr>
            <a:spLocks noGrp="1"/>
          </p:cNvSpPr>
          <p:nvPr>
            <p:ph idx="1"/>
          </p:nvPr>
        </p:nvSpPr>
        <p:spPr/>
        <p:txBody>
          <a:bodyPr/>
          <a:lstStyle/>
          <a:p>
            <a:r>
              <a:rPr lang="en-US" dirty="0" smtClean="0"/>
              <a:t>Translating mechanism and policy across higher education and grid trust federations</a:t>
            </a:r>
            <a:endParaRPr lang="en-US" dirty="0"/>
          </a:p>
        </p:txBody>
      </p:sp>
      <p:pic>
        <p:nvPicPr>
          <p:cNvPr id="4" name="Picture 3" descr="2013-07-incommon-participants.tiff"/>
          <p:cNvPicPr>
            <a:picLocks noChangeAspect="1"/>
          </p:cNvPicPr>
          <p:nvPr/>
        </p:nvPicPr>
        <p:blipFill rotWithShape="1">
          <a:blip r:embed="rId2">
            <a:extLst>
              <a:ext uri="{28A0092B-C50C-407E-A947-70E740481C1C}">
                <a14:useLocalDpi xmlns:a14="http://schemas.microsoft.com/office/drawing/2010/main" val="0"/>
              </a:ext>
            </a:extLst>
          </a:blip>
          <a:srcRect l="-1" t="1832" r="1265" b="48338"/>
          <a:stretch/>
        </p:blipFill>
        <p:spPr>
          <a:xfrm>
            <a:off x="287867" y="2804233"/>
            <a:ext cx="4709160" cy="3493008"/>
          </a:xfrm>
          <a:prstGeom prst="rect">
            <a:avLst/>
          </a:prstGeom>
        </p:spPr>
      </p:pic>
      <p:pic>
        <p:nvPicPr>
          <p:cNvPr id="5" name="Picture 4" descr="igtf-ma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80" y="3387417"/>
            <a:ext cx="3550920" cy="2326640"/>
          </a:xfrm>
          <a:prstGeom prst="rect">
            <a:avLst/>
          </a:prstGeom>
        </p:spPr>
      </p:pic>
    </p:spTree>
    <p:extLst>
      <p:ext uri="{BB962C8B-B14F-4D97-AF65-F5344CB8AC3E}">
        <p14:creationId xmlns:p14="http://schemas.microsoft.com/office/powerpoint/2010/main" val="8927370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Levels of Assurance</a:t>
            </a:r>
            <a:endParaRPr lang="en-US" dirty="0"/>
          </a:p>
        </p:txBody>
      </p:sp>
      <p:sp>
        <p:nvSpPr>
          <p:cNvPr id="3" name="Content Placeholder 2"/>
          <p:cNvSpPr>
            <a:spLocks noGrp="1"/>
          </p:cNvSpPr>
          <p:nvPr>
            <p:ph idx="1"/>
          </p:nvPr>
        </p:nvSpPr>
        <p:spPr>
          <a:xfrm>
            <a:off x="457200" y="1600200"/>
            <a:ext cx="4639733" cy="4525963"/>
          </a:xfrm>
        </p:spPr>
        <p:txBody>
          <a:bodyPr>
            <a:normAutofit fontScale="92500" lnSpcReduction="20000"/>
          </a:bodyPr>
          <a:lstStyle/>
          <a:p>
            <a:r>
              <a:rPr lang="en-US" dirty="0" smtClean="0"/>
              <a:t>CILogon Silver CA</a:t>
            </a:r>
          </a:p>
          <a:p>
            <a:pPr lvl="1"/>
            <a:r>
              <a:rPr lang="en-US" dirty="0" smtClean="0"/>
              <a:t>InCommon </a:t>
            </a:r>
            <a:r>
              <a:rPr lang="en-US" dirty="0"/>
              <a:t>Silver </a:t>
            </a:r>
            <a:r>
              <a:rPr lang="en-US" dirty="0" smtClean="0"/>
              <a:t>IDs</a:t>
            </a:r>
          </a:p>
          <a:p>
            <a:pPr lvl="1"/>
            <a:r>
              <a:rPr lang="en-US" dirty="0" smtClean="0"/>
              <a:t>IGTF accredited February 2011</a:t>
            </a:r>
            <a:endParaRPr lang="en-US" dirty="0"/>
          </a:p>
          <a:p>
            <a:r>
              <a:rPr lang="en-US" dirty="0" smtClean="0"/>
              <a:t>CILogon Basic CA</a:t>
            </a:r>
          </a:p>
          <a:p>
            <a:pPr lvl="1"/>
            <a:r>
              <a:rPr lang="en-US" dirty="0" smtClean="0"/>
              <a:t>“Basic” InCommon IDs</a:t>
            </a:r>
          </a:p>
          <a:p>
            <a:pPr lvl="1"/>
            <a:r>
              <a:rPr lang="en-US" dirty="0" smtClean="0"/>
              <a:t>IGTF accredited</a:t>
            </a:r>
            <a:br>
              <a:rPr lang="en-US" dirty="0" smtClean="0"/>
            </a:br>
            <a:r>
              <a:rPr lang="en-US" dirty="0" smtClean="0"/>
              <a:t>June 2014</a:t>
            </a:r>
          </a:p>
          <a:p>
            <a:r>
              <a:rPr lang="en-US" dirty="0" smtClean="0"/>
              <a:t>Google Authenticator provides second authentication factor</a:t>
            </a:r>
          </a:p>
        </p:txBody>
      </p:sp>
      <p:pic>
        <p:nvPicPr>
          <p:cNvPr id="4" name="Picture 3" descr="IGT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267" y="2241550"/>
            <a:ext cx="1371600" cy="641350"/>
          </a:xfrm>
          <a:prstGeom prst="rect">
            <a:avLst/>
          </a:prstGeom>
        </p:spPr>
      </p:pic>
      <p:pic>
        <p:nvPicPr>
          <p:cNvPr id="5" name="Picture 4" descr="IC_Silve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375" y="2022475"/>
            <a:ext cx="860425" cy="860425"/>
          </a:xfrm>
          <a:prstGeom prst="rect">
            <a:avLst/>
          </a:prstGeom>
        </p:spPr>
      </p:pic>
      <p:pic>
        <p:nvPicPr>
          <p:cNvPr id="6" name="Picture 5" descr="201211-cilogon-2fauth.png"/>
          <p:cNvPicPr>
            <a:picLocks noChangeAspect="1"/>
          </p:cNvPicPr>
          <p:nvPr/>
        </p:nvPicPr>
        <p:blipFill rotWithShape="1">
          <a:blip r:embed="rId5">
            <a:extLst>
              <a:ext uri="{28A0092B-C50C-407E-A947-70E740481C1C}">
                <a14:useLocalDpi xmlns:a14="http://schemas.microsoft.com/office/drawing/2010/main" val="0"/>
              </a:ext>
            </a:extLst>
          </a:blip>
          <a:srcRect t="-1" b="16751"/>
          <a:stretch/>
        </p:blipFill>
        <p:spPr>
          <a:xfrm>
            <a:off x="5096933" y="3419539"/>
            <a:ext cx="3911600" cy="2706624"/>
          </a:xfrm>
          <a:prstGeom prst="rect">
            <a:avLst/>
          </a:prstGeom>
        </p:spPr>
      </p:pic>
    </p:spTree>
    <p:extLst>
      <p:ext uri="{BB962C8B-B14F-4D97-AF65-F5344CB8AC3E}">
        <p14:creationId xmlns:p14="http://schemas.microsoft.com/office/powerpoint/2010/main" val="20637383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2013-cilogon-ooi.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483" y="1417638"/>
            <a:ext cx="5118100" cy="3949700"/>
          </a:xfrm>
          <a:prstGeom prst="rect">
            <a:avLst/>
          </a:prstGeom>
        </p:spPr>
      </p:pic>
      <p:sp>
        <p:nvSpPr>
          <p:cNvPr id="2" name="Title 1"/>
          <p:cNvSpPr>
            <a:spLocks noGrp="1"/>
          </p:cNvSpPr>
          <p:nvPr>
            <p:ph type="title"/>
          </p:nvPr>
        </p:nvSpPr>
        <p:spPr/>
        <p:txBody>
          <a:bodyPr>
            <a:normAutofit fontScale="90000"/>
          </a:bodyPr>
          <a:lstStyle/>
          <a:p>
            <a:r>
              <a:rPr lang="en-US" dirty="0" smtClean="0"/>
              <a:t>Integrated with CyberInfrastructure</a:t>
            </a:r>
            <a:endParaRPr lang="en-US" dirty="0"/>
          </a:p>
        </p:txBody>
      </p:sp>
      <p:pic>
        <p:nvPicPr>
          <p:cNvPr id="8" name="Picture 7" descr="2013-05-cilogon-osg.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83" y="2148417"/>
            <a:ext cx="4000500" cy="3727450"/>
          </a:xfrm>
          <a:prstGeom prst="rect">
            <a:avLst/>
          </a:prstGeom>
        </p:spPr>
      </p:pic>
      <p:pic>
        <p:nvPicPr>
          <p:cNvPr id="4" name="Picture 3" descr="2013-06-cilogon-ligo.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 y="2836334"/>
            <a:ext cx="4381500" cy="2984500"/>
          </a:xfrm>
          <a:prstGeom prst="rect">
            <a:avLst/>
          </a:prstGeom>
        </p:spPr>
      </p:pic>
      <p:pic>
        <p:nvPicPr>
          <p:cNvPr id="7" name="Picture 6" descr="2013-07-cilogon-go.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233" y="2252133"/>
            <a:ext cx="4451350" cy="2870200"/>
          </a:xfrm>
          <a:prstGeom prst="rect">
            <a:avLst/>
          </a:prstGeom>
        </p:spPr>
      </p:pic>
      <p:pic>
        <p:nvPicPr>
          <p:cNvPr id="5" name="Picture 4" descr="2013-07-cilogon-cvrg.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683" y="3042709"/>
            <a:ext cx="4432300" cy="3263900"/>
          </a:xfrm>
          <a:prstGeom prst="rect">
            <a:avLst/>
          </a:prstGeom>
        </p:spPr>
      </p:pic>
      <p:pic>
        <p:nvPicPr>
          <p:cNvPr id="6" name="Picture 5" descr="2013-07-cilogon-d1.tif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8433" y="3042709"/>
            <a:ext cx="4451350" cy="3340100"/>
          </a:xfrm>
          <a:prstGeom prst="rect">
            <a:avLst/>
          </a:prstGeom>
        </p:spPr>
      </p:pic>
    </p:spTree>
    <p:extLst>
      <p:ext uri="{BB962C8B-B14F-4D97-AF65-F5344CB8AC3E}">
        <p14:creationId xmlns:p14="http://schemas.microsoft.com/office/powerpoint/2010/main" val="30282762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Integrated with Globus Nexus</a:t>
            </a:r>
            <a:endParaRPr lang="en-US" dirty="0"/>
          </a:p>
        </p:txBody>
      </p:sp>
      <p:pic>
        <p:nvPicPr>
          <p:cNvPr id="5" name="Picture 4" descr="2013-07-go-cilogon.tiff"/>
          <p:cNvPicPr>
            <a:picLocks noChangeAspect="1"/>
          </p:cNvPicPr>
          <p:nvPr/>
        </p:nvPicPr>
        <p:blipFill rotWithShape="1">
          <a:blip r:embed="rId2">
            <a:extLst>
              <a:ext uri="{28A0092B-C50C-407E-A947-70E740481C1C}">
                <a14:useLocalDpi xmlns:a14="http://schemas.microsoft.com/office/drawing/2010/main" val="0"/>
              </a:ext>
            </a:extLst>
          </a:blip>
          <a:srcRect t="-1" b="39825"/>
          <a:stretch/>
        </p:blipFill>
        <p:spPr>
          <a:xfrm>
            <a:off x="1403350" y="1524000"/>
            <a:ext cx="6337300" cy="4700016"/>
          </a:xfrm>
          <a:prstGeom prst="rect">
            <a:avLst/>
          </a:prstGeom>
        </p:spPr>
      </p:pic>
      <p:sp>
        <p:nvSpPr>
          <p:cNvPr id="6" name="Oval 5"/>
          <p:cNvSpPr/>
          <p:nvPr/>
        </p:nvSpPr>
        <p:spPr>
          <a:xfrm>
            <a:off x="4893733" y="2912534"/>
            <a:ext cx="728134" cy="2709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529666" y="4148667"/>
            <a:ext cx="1159934" cy="2709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4810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Used by DOE </a:t>
            </a:r>
            <a:r>
              <a:rPr lang="en-US" dirty="0" err="1" smtClean="0"/>
              <a:t>KBase</a:t>
            </a:r>
            <a:endParaRPr lang="en-US" dirty="0"/>
          </a:p>
        </p:txBody>
      </p:sp>
      <p:pic>
        <p:nvPicPr>
          <p:cNvPr id="3" name="Picture 2" descr="201311-kbas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525" y="1275112"/>
            <a:ext cx="6330950" cy="4737100"/>
          </a:xfrm>
          <a:prstGeom prst="rect">
            <a:avLst/>
          </a:prstGeom>
        </p:spPr>
      </p:pic>
      <p:sp>
        <p:nvSpPr>
          <p:cNvPr id="4" name="Oval 3"/>
          <p:cNvSpPr/>
          <p:nvPr/>
        </p:nvSpPr>
        <p:spPr>
          <a:xfrm>
            <a:off x="5257800" y="2573867"/>
            <a:ext cx="728134" cy="2709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677833" y="3175000"/>
            <a:ext cx="1159934" cy="2709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2914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9-osgconn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689139"/>
            <a:ext cx="6477000" cy="4152900"/>
          </a:xfrm>
          <a:prstGeom prst="rect">
            <a:avLst/>
          </a:prstGeom>
        </p:spPr>
      </p:pic>
      <p:sp>
        <p:nvSpPr>
          <p:cNvPr id="3" name="Title 2"/>
          <p:cNvSpPr>
            <a:spLocks noGrp="1"/>
          </p:cNvSpPr>
          <p:nvPr>
            <p:ph type="title"/>
          </p:nvPr>
        </p:nvSpPr>
        <p:spPr/>
        <p:txBody>
          <a:bodyPr/>
          <a:lstStyle/>
          <a:p>
            <a:r>
              <a:rPr lang="en-US" dirty="0" smtClean="0"/>
              <a:t>Used by OSG Connect</a:t>
            </a:r>
            <a:endParaRPr lang="en-US" dirty="0"/>
          </a:p>
        </p:txBody>
      </p:sp>
      <p:sp>
        <p:nvSpPr>
          <p:cNvPr id="4" name="Oval 3"/>
          <p:cNvSpPr/>
          <p:nvPr/>
        </p:nvSpPr>
        <p:spPr>
          <a:xfrm>
            <a:off x="4368800" y="3805095"/>
            <a:ext cx="2099733" cy="23350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5310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1430</TotalTime>
  <Words>862</Words>
  <Application>Microsoft Macintosh PowerPoint</Application>
  <PresentationFormat>On-screen Show (4:3)</PresentationFormat>
  <Paragraphs>69</Paragraphs>
  <Slides>16</Slides>
  <Notes>7</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CILogon – https://cilogon.org/</vt:lpstr>
      <vt:lpstr>Federated Authentication</vt:lpstr>
      <vt:lpstr>Bridging InCommon and IGTF</vt:lpstr>
      <vt:lpstr>Multiple Levels of Assurance</vt:lpstr>
      <vt:lpstr>Integrated with CyberInfrastructure</vt:lpstr>
      <vt:lpstr>Integrated with Globus Nexus</vt:lpstr>
      <vt:lpstr>Used by DOE KBase</vt:lpstr>
      <vt:lpstr>Used by OSG Connect</vt:lpstr>
      <vt:lpstr>Used by ATLAS Connect</vt:lpstr>
      <vt:lpstr>CILogon and XSEDE</vt:lpstr>
      <vt:lpstr>PowerPoint Presentation</vt:lpstr>
      <vt:lpstr>PowerPoint Presentation</vt:lpstr>
      <vt:lpstr>Our Journal Article</vt:lpstr>
      <vt:lpstr>“What question does your research motivate you to now ask?”</vt:lpstr>
      <vt:lpstr>Thanks!</vt:lpstr>
    </vt:vector>
  </TitlesOfParts>
  <Company>University of Illinois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CILogon</dc:title>
  <dc:creator>Jim Basney</dc:creator>
  <cp:lastModifiedBy>Jim Basney</cp:lastModifiedBy>
  <cp:revision>22</cp:revision>
  <dcterms:created xsi:type="dcterms:W3CDTF">2010-10-20T15:14:46Z</dcterms:created>
  <dcterms:modified xsi:type="dcterms:W3CDTF">2014-09-16T00:17:04Z</dcterms:modified>
</cp:coreProperties>
</file>